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2"/>
  </p:notesMasterIdLst>
  <p:handoutMasterIdLst>
    <p:handoutMasterId r:id="rId23"/>
  </p:handoutMasterIdLst>
  <p:sldIdLst>
    <p:sldId id="407" r:id="rId2"/>
    <p:sldId id="299" r:id="rId3"/>
    <p:sldId id="294" r:id="rId4"/>
    <p:sldId id="411" r:id="rId5"/>
    <p:sldId id="272" r:id="rId6"/>
    <p:sldId id="281" r:id="rId7"/>
    <p:sldId id="317" r:id="rId8"/>
    <p:sldId id="413" r:id="rId9"/>
    <p:sldId id="410" r:id="rId10"/>
    <p:sldId id="342" r:id="rId11"/>
    <p:sldId id="340" r:id="rId12"/>
    <p:sldId id="338" r:id="rId13"/>
    <p:sldId id="412" r:id="rId14"/>
    <p:sldId id="406" r:id="rId15"/>
    <p:sldId id="398" r:id="rId16"/>
    <p:sldId id="356" r:id="rId17"/>
    <p:sldId id="360" r:id="rId18"/>
    <p:sldId id="408" r:id="rId19"/>
    <p:sldId id="365" r:id="rId20"/>
    <p:sldId id="383" r:id="rId21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erle Vandaele" initials="VV" lastIdx="1" clrIdx="0">
    <p:extLst>
      <p:ext uri="{19B8F6BF-5375-455C-9EA6-DF929625EA0E}">
        <p15:presenceInfo xmlns:p15="http://schemas.microsoft.com/office/powerpoint/2012/main" userId="Veerle Vandael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8F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69" autoAdjust="0"/>
    <p:restoredTop sz="94663"/>
  </p:normalViewPr>
  <p:slideViewPr>
    <p:cSldViewPr snapToGrid="0" snapToObjects="1">
      <p:cViewPr varScale="1">
        <p:scale>
          <a:sx n="77" d="100"/>
          <a:sy n="77" d="100"/>
        </p:scale>
        <p:origin x="246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314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735589D5-DE78-454E-B56F-D0470409EB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nl-BE"/>
              <a:t>2020.1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8A243E6-EC14-064E-BB4F-536729993E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FDFE80-80C4-254C-8903-1E3964921B83}" type="datetimeFigureOut">
              <a:rPr lang="nl-BE" smtClean="0"/>
              <a:t>23/06/2026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A93ED46-B5BE-BA41-B916-857B298348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78FE864-97BF-664A-9917-94DC57F6188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E62F16-8297-AB45-867B-8824974BBF9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29102010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nl-BE"/>
              <a:t>2020.1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3D6D81-932B-7045-AEF3-4EB6A1E0A4CA}" type="datetimeFigureOut">
              <a:rPr lang="nl-BE" smtClean="0"/>
              <a:t>23/06/2026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BA142-8643-E947-AB34-F0FAD33B34EC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30311580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A0CFA-76A4-EF40-8393-801C78A06B5A}" type="datetime1">
              <a:rPr lang="nl-BE" smtClean="0"/>
              <a:t>23/06/2026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2020.1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3C82E-35D7-EA44-9EA1-DD689B7F414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94655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E2C34-71AF-2849-BE52-888D9F749690}" type="datetime1">
              <a:rPr lang="nl-BE" smtClean="0"/>
              <a:t>23/06/2026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2020.1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3C82E-35D7-EA44-9EA1-DD689B7F414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6650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CEC38-2431-9E40-AB07-85A50D7BEEA3}" type="datetime1">
              <a:rPr lang="nl-BE" smtClean="0"/>
              <a:t>23/06/2026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2020.1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3C82E-35D7-EA44-9EA1-DD689B7F414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85841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B6CC1-6398-9F40-B5E7-536C85E7E939}" type="datetime1">
              <a:rPr lang="nl-BE" smtClean="0"/>
              <a:t>23/06/2026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2020.1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3C82E-35D7-EA44-9EA1-DD689B7F414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73799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E165F-D254-714D-A5DD-2D5BB27A573D}" type="datetime1">
              <a:rPr lang="nl-BE" smtClean="0"/>
              <a:t>23/06/2026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2020.1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3C82E-35D7-EA44-9EA1-DD689B7F414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95642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F8BB8-A141-C84D-932C-25D157A79C4A}" type="datetime1">
              <a:rPr lang="nl-BE" smtClean="0"/>
              <a:t>23/06/2026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2020.1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3C82E-35D7-EA44-9EA1-DD689B7F414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02678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7439C-3C27-6B48-9845-93213D15C962}" type="datetime1">
              <a:rPr lang="nl-BE" smtClean="0"/>
              <a:t>23/06/2026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2020.1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3C82E-35D7-EA44-9EA1-DD689B7F414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96141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FA09B-E1E7-1740-98C3-6C2591D30987}" type="datetime1">
              <a:rPr lang="nl-BE" smtClean="0"/>
              <a:t>23/06/2026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2020.1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3C82E-35D7-EA44-9EA1-DD689B7F414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89905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59495-E240-7A40-AA06-373E9B187659}" type="datetime1">
              <a:rPr lang="nl-BE" smtClean="0"/>
              <a:t>23/06/2026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2020.1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3C82E-35D7-EA44-9EA1-DD689B7F414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34210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9E6F5-DD16-294D-996A-421F3498056A}" type="datetime1">
              <a:rPr lang="nl-BE" smtClean="0"/>
              <a:t>23/06/2026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2020.1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3C82E-35D7-EA44-9EA1-DD689B7F414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91973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1037B-ED38-0A49-8072-D3DA3015E68C}" type="datetime1">
              <a:rPr lang="nl-BE" smtClean="0"/>
              <a:t>23/06/2026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2020.1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3C82E-35D7-EA44-9EA1-DD689B7F414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25142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352A-2D28-CC4A-9AB0-DF730BBDDF42}" type="datetime1">
              <a:rPr lang="nl-BE" smtClean="0"/>
              <a:t>23/06/2026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/>
              <a:t>2020.1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3C82E-35D7-EA44-9EA1-DD689B7F414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33753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20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hthoek 27">
            <a:extLst>
              <a:ext uri="{FF2B5EF4-FFF2-40B4-BE49-F238E27FC236}">
                <a16:creationId xmlns:a16="http://schemas.microsoft.com/office/drawing/2014/main" id="{25CF59AC-3E13-7E4C-93B3-C2589ADE4D88}"/>
              </a:ext>
            </a:extLst>
          </p:cNvPr>
          <p:cNvSpPr/>
          <p:nvPr/>
        </p:nvSpPr>
        <p:spPr>
          <a:xfrm>
            <a:off x="0" y="155657"/>
            <a:ext cx="6858000" cy="644335"/>
          </a:xfrm>
          <a:prstGeom prst="rect">
            <a:avLst/>
          </a:prstGeom>
          <a:solidFill>
            <a:srgbClr val="2EB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2800" b="1" dirty="0">
                <a:solidFill>
                  <a:schemeClr val="bg1"/>
                </a:solidFill>
              </a:rPr>
              <a:t> </a:t>
            </a:r>
            <a:r>
              <a:rPr lang="nl-BE" sz="2000" b="1" dirty="0">
                <a:solidFill>
                  <a:schemeClr val="bg1"/>
                </a:solidFill>
              </a:rPr>
              <a:t>PRO-STAR</a:t>
            </a:r>
            <a:r>
              <a:rPr lang="nl-BE" sz="2400" b="1" dirty="0">
                <a:solidFill>
                  <a:schemeClr val="bg1"/>
                </a:solidFill>
              </a:rPr>
              <a:t>® </a:t>
            </a:r>
            <a:r>
              <a:rPr lang="nl-BE" sz="2800" b="1" dirty="0">
                <a:solidFill>
                  <a:schemeClr val="bg1"/>
                </a:solidFill>
              </a:rPr>
              <a:t>ACTIONE</a:t>
            </a:r>
            <a:endParaRPr lang="nl-BE" sz="3200" b="1" dirty="0">
              <a:solidFill>
                <a:schemeClr val="bg1"/>
              </a:solidFill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E479164F-FBB0-6942-A774-9CFA8E535584}"/>
              </a:ext>
            </a:extLst>
          </p:cNvPr>
          <p:cNvSpPr/>
          <p:nvPr/>
        </p:nvSpPr>
        <p:spPr>
          <a:xfrm>
            <a:off x="0" y="4522819"/>
            <a:ext cx="3459662" cy="30204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1A8437-9737-2241-B92F-5817DBDA2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46471"/>
            <a:ext cx="6381093" cy="551794"/>
          </a:xfrm>
        </p:spPr>
        <p:txBody>
          <a:bodyPr>
            <a:normAutofit/>
          </a:bodyPr>
          <a:lstStyle/>
          <a:p>
            <a:pPr algn="l"/>
            <a:r>
              <a:rPr lang="nl-BE" sz="1800" b="1" dirty="0"/>
              <a:t>Budgetmengsel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A740AEB-49FA-8B41-8D38-20BD65A82D1B}"/>
              </a:ext>
            </a:extLst>
          </p:cNvPr>
          <p:cNvSpPr txBox="1"/>
          <p:nvPr/>
        </p:nvSpPr>
        <p:spPr>
          <a:xfrm>
            <a:off x="121197" y="4884605"/>
            <a:ext cx="31866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008F00"/>
                </a:solidFill>
              </a:rPr>
              <a:t>KENMERKEN</a:t>
            </a:r>
          </a:p>
          <a:p>
            <a:endParaRPr lang="nl-BE" sz="1400" b="1" dirty="0">
              <a:solidFill>
                <a:srgbClr val="008F00"/>
              </a:solidFill>
            </a:endParaRPr>
          </a:p>
          <a:p>
            <a:endParaRPr lang="nl-BE" sz="1400" b="1" dirty="0">
              <a:solidFill>
                <a:srgbClr val="008F00"/>
              </a:solidFill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8E25D01-0482-5D47-B75C-AC1A0BEF6C31}"/>
              </a:ext>
            </a:extLst>
          </p:cNvPr>
          <p:cNvSpPr txBox="1"/>
          <p:nvPr/>
        </p:nvSpPr>
        <p:spPr>
          <a:xfrm>
            <a:off x="3553152" y="4885172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008F00"/>
                </a:solidFill>
              </a:rPr>
              <a:t>SPECIFICATIES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A3128A0F-4611-1342-8EA2-D1E579F4C511}"/>
              </a:ext>
            </a:extLst>
          </p:cNvPr>
          <p:cNvSpPr txBox="1"/>
          <p:nvPr/>
        </p:nvSpPr>
        <p:spPr>
          <a:xfrm>
            <a:off x="3553152" y="7578784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008F00"/>
                </a:solidFill>
              </a:rPr>
              <a:t>SAMENSTELLING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CCBF3EE2-F4AC-1441-922C-253B1F9600AE}"/>
              </a:ext>
            </a:extLst>
          </p:cNvPr>
          <p:cNvSpPr txBox="1"/>
          <p:nvPr/>
        </p:nvSpPr>
        <p:spPr>
          <a:xfrm>
            <a:off x="3553152" y="5351763"/>
            <a:ext cx="3180694" cy="1015663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softEdge rad="571500"/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Mengsel voor één jaar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Zaaidichtheid: 50 kg/ha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Verpakking: 25 kg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422C5A31-D3F8-D545-9B85-E1352135C80D}"/>
              </a:ext>
            </a:extLst>
          </p:cNvPr>
          <p:cNvSpPr txBox="1"/>
          <p:nvPr/>
        </p:nvSpPr>
        <p:spPr>
          <a:xfrm>
            <a:off x="7598979" y="2089871"/>
            <a:ext cx="1213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2AD3CD9-E6AA-5141-A2B1-A45E207911B3}"/>
              </a:ext>
            </a:extLst>
          </p:cNvPr>
          <p:cNvSpPr txBox="1"/>
          <p:nvPr/>
        </p:nvSpPr>
        <p:spPr>
          <a:xfrm>
            <a:off x="740983" y="9492133"/>
            <a:ext cx="1008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Maaien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872F289-6B39-5649-9CC6-F5466D416A0C}"/>
              </a:ext>
            </a:extLst>
          </p:cNvPr>
          <p:cNvSpPr txBox="1"/>
          <p:nvPr/>
        </p:nvSpPr>
        <p:spPr>
          <a:xfrm>
            <a:off x="2197815" y="9492133"/>
            <a:ext cx="1120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>
                <a:solidFill>
                  <a:schemeClr val="bg1">
                    <a:lumMod val="50000"/>
                  </a:schemeClr>
                </a:solidFill>
              </a:rPr>
              <a:t>Beweiden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8CF7090B-2BF1-BA41-8F92-310DAA843CEE}"/>
              </a:ext>
            </a:extLst>
          </p:cNvPr>
          <p:cNvSpPr txBox="1"/>
          <p:nvPr/>
        </p:nvSpPr>
        <p:spPr>
          <a:xfrm>
            <a:off x="3791612" y="9492133"/>
            <a:ext cx="1120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Tijdelijk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579A2BCC-36D5-5241-B3B2-E0D5F0FF39C0}"/>
              </a:ext>
            </a:extLst>
          </p:cNvPr>
          <p:cNvSpPr txBox="1"/>
          <p:nvPr/>
        </p:nvSpPr>
        <p:spPr>
          <a:xfrm>
            <a:off x="5359788" y="9494431"/>
            <a:ext cx="11203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>
                <a:solidFill>
                  <a:schemeClr val="bg1">
                    <a:lumMod val="50000"/>
                  </a:schemeClr>
                </a:solidFill>
              </a:rPr>
              <a:t>Blijvend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876FFDCB-5393-BD4E-86F5-27B200AD2D40}"/>
              </a:ext>
            </a:extLst>
          </p:cNvPr>
          <p:cNvSpPr txBox="1"/>
          <p:nvPr/>
        </p:nvSpPr>
        <p:spPr>
          <a:xfrm>
            <a:off x="3428998" y="7972998"/>
            <a:ext cx="3304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rgbClr val="92D050"/>
                </a:solidFill>
              </a:rPr>
              <a:t>Italiaans raaigras </a:t>
            </a:r>
            <a:r>
              <a:rPr lang="nl-BE" sz="1200" dirty="0" err="1">
                <a:solidFill>
                  <a:srgbClr val="92D050"/>
                </a:solidFill>
              </a:rPr>
              <a:t>tetraploïd</a:t>
            </a:r>
            <a:r>
              <a:rPr lang="nl-BE" sz="1200" dirty="0">
                <a:solidFill>
                  <a:srgbClr val="92D050"/>
                </a:solidFill>
              </a:rPr>
              <a:t> 70%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2"/>
                </a:solidFill>
              </a:rPr>
              <a:t>Hybride raaigras </a:t>
            </a:r>
            <a:r>
              <a:rPr lang="nl-BE" sz="1200" dirty="0" err="1">
                <a:solidFill>
                  <a:schemeClr val="accent2"/>
                </a:solidFill>
              </a:rPr>
              <a:t>tetraploïd</a:t>
            </a:r>
            <a:r>
              <a:rPr lang="nl-BE" sz="1200" dirty="0">
                <a:solidFill>
                  <a:schemeClr val="accent2"/>
                </a:solidFill>
              </a:rPr>
              <a:t> 30%</a:t>
            </a:r>
          </a:p>
        </p:txBody>
      </p:sp>
      <p:pic>
        <p:nvPicPr>
          <p:cNvPr id="29" name="Afbeelding 28">
            <a:extLst>
              <a:ext uri="{FF2B5EF4-FFF2-40B4-BE49-F238E27FC236}">
                <a16:creationId xmlns:a16="http://schemas.microsoft.com/office/drawing/2014/main" id="{8E5837DF-3B8E-A24C-8116-47A908EE1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604" y="9432756"/>
            <a:ext cx="377874" cy="360835"/>
          </a:xfrm>
          <a:prstGeom prst="rect">
            <a:avLst/>
          </a:prstGeom>
        </p:spPr>
      </p:pic>
      <p:pic>
        <p:nvPicPr>
          <p:cNvPr id="30" name="Afbeelding 29">
            <a:extLst>
              <a:ext uri="{FF2B5EF4-FFF2-40B4-BE49-F238E27FC236}">
                <a16:creationId xmlns:a16="http://schemas.microsoft.com/office/drawing/2014/main" id="{E5407628-C49B-0141-A416-61F353C86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4128" y="9438093"/>
            <a:ext cx="377874" cy="360835"/>
          </a:xfrm>
          <a:prstGeom prst="rect">
            <a:avLst/>
          </a:prstGeom>
        </p:spPr>
      </p:pic>
      <p:sp>
        <p:nvSpPr>
          <p:cNvPr id="33" name="Ovaal 32">
            <a:extLst>
              <a:ext uri="{FF2B5EF4-FFF2-40B4-BE49-F238E27FC236}">
                <a16:creationId xmlns:a16="http://schemas.microsoft.com/office/drawing/2014/main" id="{687A7733-2096-6A43-AB86-8A09442870B8}"/>
              </a:ext>
            </a:extLst>
          </p:cNvPr>
          <p:cNvSpPr/>
          <p:nvPr/>
        </p:nvSpPr>
        <p:spPr>
          <a:xfrm>
            <a:off x="5032130" y="9477467"/>
            <a:ext cx="327658" cy="312883"/>
          </a:xfrm>
          <a:prstGeom prst="ellips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7AAC9196-8B7E-6A42-A4E3-89821D7198E7}"/>
              </a:ext>
            </a:extLst>
          </p:cNvPr>
          <p:cNvSpPr txBox="1"/>
          <p:nvPr/>
        </p:nvSpPr>
        <p:spPr>
          <a:xfrm>
            <a:off x="124152" y="5369278"/>
            <a:ext cx="33048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Combinatie van Italiaans met Hybride en </a:t>
            </a:r>
            <a:r>
              <a:rPr lang="nl-BE" sz="1200" dirty="0" err="1"/>
              <a:t>Westerwolds</a:t>
            </a:r>
            <a:r>
              <a:rPr lang="nl-BE" sz="1200" dirty="0"/>
              <a:t> raaigras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Geschikt voor intensieve maaiweide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Geschikt voor voordroogproductie</a:t>
            </a:r>
          </a:p>
          <a:p>
            <a:endParaRPr lang="nl-BE" sz="1200" dirty="0"/>
          </a:p>
        </p:txBody>
      </p:sp>
      <p:pic>
        <p:nvPicPr>
          <p:cNvPr id="26" name="Afbeelding 25">
            <a:extLst>
              <a:ext uri="{FF2B5EF4-FFF2-40B4-BE49-F238E27FC236}">
                <a16:creationId xmlns:a16="http://schemas.microsoft.com/office/drawing/2014/main" id="{D010609F-E823-0544-8D42-7C31C27936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376" b="18119"/>
          <a:stretch/>
        </p:blipFill>
        <p:spPr>
          <a:xfrm>
            <a:off x="0" y="1560149"/>
            <a:ext cx="6858000" cy="3095961"/>
          </a:xfrm>
          <a:prstGeom prst="rect">
            <a:avLst/>
          </a:prstGeom>
        </p:spPr>
      </p:pic>
      <p:pic>
        <p:nvPicPr>
          <p:cNvPr id="31" name="Afbeelding 30">
            <a:extLst>
              <a:ext uri="{FF2B5EF4-FFF2-40B4-BE49-F238E27FC236}">
                <a16:creationId xmlns:a16="http://schemas.microsoft.com/office/drawing/2014/main" id="{3BD743D6-1B83-2245-BDA2-1AE48445B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5171" y="7810032"/>
            <a:ext cx="808158" cy="1442958"/>
          </a:xfrm>
          <a:prstGeom prst="rect">
            <a:avLst/>
          </a:prstGeom>
        </p:spPr>
      </p:pic>
      <p:sp>
        <p:nvSpPr>
          <p:cNvPr id="34" name="Ovaal 33">
            <a:extLst>
              <a:ext uri="{FF2B5EF4-FFF2-40B4-BE49-F238E27FC236}">
                <a16:creationId xmlns:a16="http://schemas.microsoft.com/office/drawing/2014/main" id="{A7BF4004-CA56-6244-B99D-B722188FBAC0}"/>
              </a:ext>
            </a:extLst>
          </p:cNvPr>
          <p:cNvSpPr/>
          <p:nvPr/>
        </p:nvSpPr>
        <p:spPr>
          <a:xfrm>
            <a:off x="1915671" y="9469566"/>
            <a:ext cx="327658" cy="312883"/>
          </a:xfrm>
          <a:prstGeom prst="ellips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1434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E479164F-FBB0-6942-A774-9CFA8E535584}"/>
              </a:ext>
            </a:extLst>
          </p:cNvPr>
          <p:cNvSpPr/>
          <p:nvPr/>
        </p:nvSpPr>
        <p:spPr>
          <a:xfrm>
            <a:off x="-1" y="4225506"/>
            <a:ext cx="3429001" cy="28192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1A8437-9737-2241-B92F-5817DBDA2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60508"/>
            <a:ext cx="6381093" cy="551794"/>
          </a:xfrm>
        </p:spPr>
        <p:txBody>
          <a:bodyPr>
            <a:normAutofit/>
          </a:bodyPr>
          <a:lstStyle/>
          <a:p>
            <a:pPr algn="l"/>
            <a:r>
              <a:rPr lang="nl-BE" sz="1800" b="1" dirty="0"/>
              <a:t>Intensief maaimengsel voor twee winters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0F38AC0A-A507-414B-BD42-5609A294F1D9}"/>
              </a:ext>
            </a:extLst>
          </p:cNvPr>
          <p:cNvSpPr/>
          <p:nvPr/>
        </p:nvSpPr>
        <p:spPr>
          <a:xfrm>
            <a:off x="0" y="170838"/>
            <a:ext cx="6858000" cy="644335"/>
          </a:xfrm>
          <a:prstGeom prst="rect">
            <a:avLst/>
          </a:prstGeom>
          <a:solidFill>
            <a:srgbClr val="2EB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2800" b="1" dirty="0">
                <a:solidFill>
                  <a:schemeClr val="bg1"/>
                </a:solidFill>
              </a:rPr>
              <a:t> </a:t>
            </a:r>
            <a:r>
              <a:rPr lang="nl-BE" sz="2000" b="1" dirty="0">
                <a:solidFill>
                  <a:schemeClr val="bg1"/>
                </a:solidFill>
              </a:rPr>
              <a:t>PRO-STAR® </a:t>
            </a:r>
            <a:r>
              <a:rPr lang="nl-BE" sz="2800" b="1" dirty="0">
                <a:solidFill>
                  <a:schemeClr val="bg1"/>
                </a:solidFill>
              </a:rPr>
              <a:t>DUO PREFANAGE</a:t>
            </a:r>
            <a:endParaRPr lang="nl-BE" sz="3200" b="1" dirty="0">
              <a:solidFill>
                <a:schemeClr val="bg1"/>
              </a:solidFill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A740AEB-49FA-8B41-8D38-20BD65A82D1B}"/>
              </a:ext>
            </a:extLst>
          </p:cNvPr>
          <p:cNvSpPr txBox="1"/>
          <p:nvPr/>
        </p:nvSpPr>
        <p:spPr>
          <a:xfrm>
            <a:off x="118242" y="4523835"/>
            <a:ext cx="31866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008F00"/>
                </a:solidFill>
              </a:rPr>
              <a:t>KENMERKEN</a:t>
            </a:r>
          </a:p>
          <a:p>
            <a:endParaRPr lang="nl-BE" sz="1400" b="1" dirty="0">
              <a:solidFill>
                <a:srgbClr val="008F00"/>
              </a:solidFill>
            </a:endParaRPr>
          </a:p>
          <a:p>
            <a:endParaRPr lang="nl-BE" sz="1400" b="1" dirty="0">
              <a:solidFill>
                <a:srgbClr val="008F00"/>
              </a:solidFill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8E25D01-0482-5D47-B75C-AC1A0BEF6C31}"/>
              </a:ext>
            </a:extLst>
          </p:cNvPr>
          <p:cNvSpPr txBox="1"/>
          <p:nvPr/>
        </p:nvSpPr>
        <p:spPr>
          <a:xfrm>
            <a:off x="3553152" y="4518998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008F00"/>
                </a:solidFill>
              </a:rPr>
              <a:t>SPECIFICATIES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A3128A0F-4611-1342-8EA2-D1E579F4C511}"/>
              </a:ext>
            </a:extLst>
          </p:cNvPr>
          <p:cNvSpPr txBox="1"/>
          <p:nvPr/>
        </p:nvSpPr>
        <p:spPr>
          <a:xfrm>
            <a:off x="3553152" y="7169579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008F00"/>
                </a:solidFill>
              </a:rPr>
              <a:t>SAMENSTELLING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CCBF3EE2-F4AC-1441-922C-253B1F9600AE}"/>
              </a:ext>
            </a:extLst>
          </p:cNvPr>
          <p:cNvSpPr txBox="1"/>
          <p:nvPr/>
        </p:nvSpPr>
        <p:spPr>
          <a:xfrm>
            <a:off x="3559064" y="5003104"/>
            <a:ext cx="3180694" cy="1015663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softEdge rad="571500"/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Mengsel voor twee jaar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Aanbevolen zaaidichtheid: 50 kg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Verpakking: 25 kg 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422C5A31-D3F8-D545-9B85-E1352135C80D}"/>
              </a:ext>
            </a:extLst>
          </p:cNvPr>
          <p:cNvSpPr txBox="1"/>
          <p:nvPr/>
        </p:nvSpPr>
        <p:spPr>
          <a:xfrm>
            <a:off x="7598979" y="2089871"/>
            <a:ext cx="1213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2AD3CD9-E6AA-5141-A2B1-A45E207911B3}"/>
              </a:ext>
            </a:extLst>
          </p:cNvPr>
          <p:cNvSpPr txBox="1"/>
          <p:nvPr/>
        </p:nvSpPr>
        <p:spPr>
          <a:xfrm>
            <a:off x="740983" y="9510030"/>
            <a:ext cx="1008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Maaien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872F289-6B39-5649-9CC6-F5466D416A0C}"/>
              </a:ext>
            </a:extLst>
          </p:cNvPr>
          <p:cNvSpPr txBox="1"/>
          <p:nvPr/>
        </p:nvSpPr>
        <p:spPr>
          <a:xfrm>
            <a:off x="2197815" y="9510030"/>
            <a:ext cx="1120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>
                <a:solidFill>
                  <a:schemeClr val="bg1">
                    <a:lumMod val="50000"/>
                  </a:schemeClr>
                </a:solidFill>
              </a:rPr>
              <a:t>Beweiden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8CF7090B-2BF1-BA41-8F92-310DAA843CEE}"/>
              </a:ext>
            </a:extLst>
          </p:cNvPr>
          <p:cNvSpPr txBox="1"/>
          <p:nvPr/>
        </p:nvSpPr>
        <p:spPr>
          <a:xfrm>
            <a:off x="3791612" y="9510030"/>
            <a:ext cx="1120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Tijdelijk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579A2BCC-36D5-5241-B3B2-E0D5F0FF39C0}"/>
              </a:ext>
            </a:extLst>
          </p:cNvPr>
          <p:cNvSpPr txBox="1"/>
          <p:nvPr/>
        </p:nvSpPr>
        <p:spPr>
          <a:xfrm>
            <a:off x="5359788" y="9512328"/>
            <a:ext cx="11203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>
                <a:solidFill>
                  <a:schemeClr val="bg1">
                    <a:lumMod val="50000"/>
                  </a:schemeClr>
                </a:solidFill>
              </a:rPr>
              <a:t>Blijvend</a:t>
            </a:r>
          </a:p>
        </p:txBody>
      </p: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E5407628-C49B-0141-A416-61F353C86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847" y="9442670"/>
            <a:ext cx="377874" cy="360835"/>
          </a:xfrm>
          <a:prstGeom prst="rect">
            <a:avLst/>
          </a:prstGeom>
        </p:spPr>
      </p:pic>
      <p:sp>
        <p:nvSpPr>
          <p:cNvPr id="33" name="Ovaal 32">
            <a:extLst>
              <a:ext uri="{FF2B5EF4-FFF2-40B4-BE49-F238E27FC236}">
                <a16:creationId xmlns:a16="http://schemas.microsoft.com/office/drawing/2014/main" id="{687A7733-2096-6A43-AB86-8A09442870B8}"/>
              </a:ext>
            </a:extLst>
          </p:cNvPr>
          <p:cNvSpPr/>
          <p:nvPr/>
        </p:nvSpPr>
        <p:spPr>
          <a:xfrm>
            <a:off x="5030498" y="9497107"/>
            <a:ext cx="327658" cy="312883"/>
          </a:xfrm>
          <a:prstGeom prst="ellips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7AAC9196-8B7E-6A42-A4E3-89821D7198E7}"/>
              </a:ext>
            </a:extLst>
          </p:cNvPr>
          <p:cNvSpPr txBox="1"/>
          <p:nvPr/>
        </p:nvSpPr>
        <p:spPr>
          <a:xfrm>
            <a:off x="124152" y="5004140"/>
            <a:ext cx="33048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Combinatie van diploïd en tetraploïd Italiaans met hybride raaigras </a:t>
            </a:r>
          </a:p>
          <a:p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Voor twee winters gevolgd door één à twee sneden in het laatste voorjaar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Snelle ontwikkeling, massale opbrengst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Zeer geschikt voor </a:t>
            </a:r>
            <a:r>
              <a:rPr lang="nl-BE" sz="1200" dirty="0" err="1"/>
              <a:t>voordroogproductie</a:t>
            </a:r>
            <a:endParaRPr lang="nl-BE" sz="1200" dirty="0"/>
          </a:p>
          <a:p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Met het </a:t>
            </a:r>
            <a:r>
              <a:rPr lang="nl-BE" sz="1200" dirty="0" err="1"/>
              <a:t>topras</a:t>
            </a:r>
            <a:r>
              <a:rPr lang="nl-BE" sz="1200" dirty="0"/>
              <a:t> </a:t>
            </a:r>
            <a:r>
              <a:rPr lang="nl-BE" sz="1200" dirty="0" err="1"/>
              <a:t>Barmultra</a:t>
            </a:r>
            <a:r>
              <a:rPr lang="nl-BE" sz="1200" dirty="0"/>
              <a:t>!</a:t>
            </a:r>
          </a:p>
          <a:p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BE" sz="1200" dirty="0"/>
          </a:p>
          <a:p>
            <a:endParaRPr lang="nl-BE" sz="1200" dirty="0"/>
          </a:p>
          <a:p>
            <a:endParaRPr lang="nl-BE" sz="1200" dirty="0"/>
          </a:p>
        </p:txBody>
      </p:sp>
      <p:sp>
        <p:nvSpPr>
          <p:cNvPr id="35" name="Ovaal 34">
            <a:extLst>
              <a:ext uri="{FF2B5EF4-FFF2-40B4-BE49-F238E27FC236}">
                <a16:creationId xmlns:a16="http://schemas.microsoft.com/office/drawing/2014/main" id="{6A43946A-B6E7-AD45-BF90-8DD542ED303D}"/>
              </a:ext>
            </a:extLst>
          </p:cNvPr>
          <p:cNvSpPr/>
          <p:nvPr/>
        </p:nvSpPr>
        <p:spPr>
          <a:xfrm>
            <a:off x="1868293" y="9466329"/>
            <a:ext cx="327658" cy="312883"/>
          </a:xfrm>
          <a:prstGeom prst="ellips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06C692E7-209F-B643-8329-A7430081D037}"/>
              </a:ext>
            </a:extLst>
          </p:cNvPr>
          <p:cNvSpPr txBox="1"/>
          <p:nvPr/>
        </p:nvSpPr>
        <p:spPr>
          <a:xfrm>
            <a:off x="3318154" y="7669538"/>
            <a:ext cx="3304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rgbClr val="92D050"/>
                </a:solidFill>
              </a:rPr>
              <a:t>Italiaans raaigras </a:t>
            </a:r>
            <a:r>
              <a:rPr lang="nl-BE" sz="1200" dirty="0" err="1">
                <a:solidFill>
                  <a:srgbClr val="92D050"/>
                </a:solidFill>
              </a:rPr>
              <a:t>tetraploïd</a:t>
            </a:r>
            <a:r>
              <a:rPr lang="nl-BE" sz="1200" dirty="0">
                <a:solidFill>
                  <a:srgbClr val="92D050"/>
                </a:solidFill>
              </a:rPr>
              <a:t> 25%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2"/>
                </a:solidFill>
              </a:rPr>
              <a:t>Italiaans raaigras diploïd 45%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4"/>
                </a:solidFill>
              </a:rPr>
              <a:t>Hybride raaigras 30%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541E7895-A3BB-1244-AAF9-48B6FF5D5D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353" y="9449155"/>
            <a:ext cx="377874" cy="360835"/>
          </a:xfrm>
          <a:prstGeom prst="rect">
            <a:avLst/>
          </a:prstGeom>
        </p:spPr>
      </p:pic>
      <p:pic>
        <p:nvPicPr>
          <p:cNvPr id="28" name="Afbeelding 27">
            <a:extLst>
              <a:ext uri="{FF2B5EF4-FFF2-40B4-BE49-F238E27FC236}">
                <a16:creationId xmlns:a16="http://schemas.microsoft.com/office/drawing/2014/main" id="{72EC2BBE-F248-2B43-B61D-6BBEF623C4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319" b="16068"/>
          <a:stretch/>
        </p:blipFill>
        <p:spPr>
          <a:xfrm>
            <a:off x="-1" y="1706535"/>
            <a:ext cx="6858000" cy="2563904"/>
          </a:xfrm>
          <a:prstGeom prst="rect">
            <a:avLst/>
          </a:prstGeom>
        </p:spPr>
      </p:pic>
      <p:pic>
        <p:nvPicPr>
          <p:cNvPr id="29" name="Afbeelding 28">
            <a:extLst>
              <a:ext uri="{FF2B5EF4-FFF2-40B4-BE49-F238E27FC236}">
                <a16:creationId xmlns:a16="http://schemas.microsoft.com/office/drawing/2014/main" id="{EBA3C7ED-EFFA-3A41-AAC7-91D99CF226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4214" y="7456566"/>
            <a:ext cx="808158" cy="144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336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E479164F-FBB0-6942-A774-9CFA8E535584}"/>
              </a:ext>
            </a:extLst>
          </p:cNvPr>
          <p:cNvSpPr/>
          <p:nvPr/>
        </p:nvSpPr>
        <p:spPr>
          <a:xfrm>
            <a:off x="0" y="4463858"/>
            <a:ext cx="3429000" cy="29277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1A8437-9737-2241-B92F-5817DBDA2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60508"/>
            <a:ext cx="6381093" cy="551794"/>
          </a:xfrm>
        </p:spPr>
        <p:txBody>
          <a:bodyPr>
            <a:normAutofit/>
          </a:bodyPr>
          <a:lstStyle/>
          <a:p>
            <a:pPr algn="l"/>
            <a:r>
              <a:rPr lang="nl-NL" sz="1800" b="1" dirty="0"/>
              <a:t>Maaimengsel voor max. 2 sneden met hoge energie- &amp; eiwitwaarde </a:t>
            </a:r>
            <a:endParaRPr lang="nl-BE" sz="1800" b="1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0F38AC0A-A507-414B-BD42-5609A294F1D9}"/>
              </a:ext>
            </a:extLst>
          </p:cNvPr>
          <p:cNvSpPr/>
          <p:nvPr/>
        </p:nvSpPr>
        <p:spPr>
          <a:xfrm>
            <a:off x="0" y="170838"/>
            <a:ext cx="6858000" cy="644335"/>
          </a:xfrm>
          <a:prstGeom prst="rect">
            <a:avLst/>
          </a:prstGeom>
          <a:solidFill>
            <a:srgbClr val="2EB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2800" b="1" dirty="0">
                <a:solidFill>
                  <a:schemeClr val="bg1"/>
                </a:solidFill>
              </a:rPr>
              <a:t> </a:t>
            </a:r>
            <a:r>
              <a:rPr lang="nl-BE" sz="2000" b="1" dirty="0">
                <a:solidFill>
                  <a:schemeClr val="bg1"/>
                </a:solidFill>
              </a:rPr>
              <a:t>PRO-STAR® </a:t>
            </a:r>
            <a:r>
              <a:rPr lang="nl-BE" sz="2800" b="1" dirty="0">
                <a:solidFill>
                  <a:schemeClr val="bg1"/>
                </a:solidFill>
              </a:rPr>
              <a:t>NUTRI-SQUAD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A740AEB-49FA-8B41-8D38-20BD65A82D1B}"/>
              </a:ext>
            </a:extLst>
          </p:cNvPr>
          <p:cNvSpPr txBox="1"/>
          <p:nvPr/>
        </p:nvSpPr>
        <p:spPr>
          <a:xfrm>
            <a:off x="118242" y="4905190"/>
            <a:ext cx="31866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008F00"/>
                </a:solidFill>
              </a:rPr>
              <a:t>KENMERKEN</a:t>
            </a:r>
          </a:p>
          <a:p>
            <a:endParaRPr lang="nl-BE" sz="1400" b="1" dirty="0">
              <a:solidFill>
                <a:srgbClr val="008F00"/>
              </a:solidFill>
            </a:endParaRPr>
          </a:p>
          <a:p>
            <a:endParaRPr lang="nl-BE" sz="1400" b="1" dirty="0">
              <a:solidFill>
                <a:srgbClr val="008F00"/>
              </a:solidFill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8E25D01-0482-5D47-B75C-AC1A0BEF6C31}"/>
              </a:ext>
            </a:extLst>
          </p:cNvPr>
          <p:cNvSpPr txBox="1"/>
          <p:nvPr/>
        </p:nvSpPr>
        <p:spPr>
          <a:xfrm>
            <a:off x="3553152" y="4900353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008F00"/>
                </a:solidFill>
              </a:rPr>
              <a:t>SPECIFICATIES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A3128A0F-4611-1342-8EA2-D1E579F4C511}"/>
              </a:ext>
            </a:extLst>
          </p:cNvPr>
          <p:cNvSpPr txBox="1"/>
          <p:nvPr/>
        </p:nvSpPr>
        <p:spPr>
          <a:xfrm>
            <a:off x="3553152" y="7573076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008F00"/>
                </a:solidFill>
              </a:rPr>
              <a:t>SAMENSTELLING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CCBF3EE2-F4AC-1441-922C-253B1F9600AE}"/>
              </a:ext>
            </a:extLst>
          </p:cNvPr>
          <p:cNvSpPr txBox="1"/>
          <p:nvPr/>
        </p:nvSpPr>
        <p:spPr>
          <a:xfrm>
            <a:off x="3514244" y="5384459"/>
            <a:ext cx="3180694" cy="1015663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softEdge rad="571500"/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Mengsel voor één jaar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Zaaidichtheid: 40 kg/ha</a:t>
            </a:r>
          </a:p>
          <a:p>
            <a:r>
              <a:rPr lang="nl-BE" sz="12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Verpakking: 20 kg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422C5A31-D3F8-D545-9B85-E1352135C80D}"/>
              </a:ext>
            </a:extLst>
          </p:cNvPr>
          <p:cNvSpPr txBox="1"/>
          <p:nvPr/>
        </p:nvSpPr>
        <p:spPr>
          <a:xfrm>
            <a:off x="7598979" y="2089871"/>
            <a:ext cx="1213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2AD3CD9-E6AA-5141-A2B1-A45E207911B3}"/>
              </a:ext>
            </a:extLst>
          </p:cNvPr>
          <p:cNvSpPr txBox="1"/>
          <p:nvPr/>
        </p:nvSpPr>
        <p:spPr>
          <a:xfrm>
            <a:off x="740983" y="9484272"/>
            <a:ext cx="1008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Maaien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872F289-6B39-5649-9CC6-F5466D416A0C}"/>
              </a:ext>
            </a:extLst>
          </p:cNvPr>
          <p:cNvSpPr txBox="1"/>
          <p:nvPr/>
        </p:nvSpPr>
        <p:spPr>
          <a:xfrm>
            <a:off x="2197815" y="9484272"/>
            <a:ext cx="1120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>
                <a:solidFill>
                  <a:schemeClr val="bg1">
                    <a:lumMod val="50000"/>
                  </a:schemeClr>
                </a:solidFill>
              </a:rPr>
              <a:t>Beweiden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8CF7090B-2BF1-BA41-8F92-310DAA843CEE}"/>
              </a:ext>
            </a:extLst>
          </p:cNvPr>
          <p:cNvSpPr txBox="1"/>
          <p:nvPr/>
        </p:nvSpPr>
        <p:spPr>
          <a:xfrm>
            <a:off x="3791612" y="9484272"/>
            <a:ext cx="1120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Tijdelijk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579A2BCC-36D5-5241-B3B2-E0D5F0FF39C0}"/>
              </a:ext>
            </a:extLst>
          </p:cNvPr>
          <p:cNvSpPr txBox="1"/>
          <p:nvPr/>
        </p:nvSpPr>
        <p:spPr>
          <a:xfrm>
            <a:off x="5359788" y="9486570"/>
            <a:ext cx="11203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>
                <a:solidFill>
                  <a:schemeClr val="bg1">
                    <a:lumMod val="50000"/>
                  </a:schemeClr>
                </a:solidFill>
              </a:rPr>
              <a:t>Blijvend</a:t>
            </a:r>
          </a:p>
        </p:txBody>
      </p: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E5407628-C49B-0141-A416-61F353C86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847" y="9416912"/>
            <a:ext cx="377874" cy="360835"/>
          </a:xfrm>
          <a:prstGeom prst="rect">
            <a:avLst/>
          </a:prstGeom>
        </p:spPr>
      </p:pic>
      <p:sp>
        <p:nvSpPr>
          <p:cNvPr id="33" name="Ovaal 32">
            <a:extLst>
              <a:ext uri="{FF2B5EF4-FFF2-40B4-BE49-F238E27FC236}">
                <a16:creationId xmlns:a16="http://schemas.microsoft.com/office/drawing/2014/main" id="{687A7733-2096-6A43-AB86-8A09442870B8}"/>
              </a:ext>
            </a:extLst>
          </p:cNvPr>
          <p:cNvSpPr/>
          <p:nvPr/>
        </p:nvSpPr>
        <p:spPr>
          <a:xfrm>
            <a:off x="5030498" y="9471349"/>
            <a:ext cx="327658" cy="312883"/>
          </a:xfrm>
          <a:prstGeom prst="ellips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7AAC9196-8B7E-6A42-A4E3-89821D7198E7}"/>
              </a:ext>
            </a:extLst>
          </p:cNvPr>
          <p:cNvSpPr txBox="1"/>
          <p:nvPr/>
        </p:nvSpPr>
        <p:spPr>
          <a:xfrm>
            <a:off x="124152" y="5385495"/>
            <a:ext cx="33048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Combinatie van Italiaans met </a:t>
            </a:r>
            <a:r>
              <a:rPr lang="nl-BE" sz="1200" dirty="0" err="1"/>
              <a:t>inkarnaatklaver</a:t>
            </a:r>
            <a:r>
              <a:rPr lang="nl-BE" sz="1200" dirty="0"/>
              <a:t> &amp; winterwikken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Lagere bemesting door N-fixatie (30-40</a:t>
            </a:r>
            <a:r>
              <a:rPr lang="nl-BE" sz="1200" baseline="30000" dirty="0"/>
              <a:t>E</a:t>
            </a:r>
            <a:r>
              <a:rPr lang="nl-BE" sz="1200" dirty="0"/>
              <a:t> N)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Bodem verreikend en </a:t>
            </a:r>
            <a:r>
              <a:rPr lang="nl-BE" sz="1200" dirty="0" err="1"/>
              <a:t>structuurverbeterend</a:t>
            </a:r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Hoge energiewaarde &amp; hoger eiwitgehalte (tot 20% hoger!!)</a:t>
            </a:r>
          </a:p>
          <a:p>
            <a:endParaRPr lang="nl-BE" sz="1200" dirty="0"/>
          </a:p>
          <a:p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BE" sz="1200" dirty="0"/>
          </a:p>
          <a:p>
            <a:endParaRPr lang="nl-BE" sz="1200" dirty="0"/>
          </a:p>
          <a:p>
            <a:endParaRPr lang="nl-BE" sz="1200" dirty="0"/>
          </a:p>
        </p:txBody>
      </p:sp>
      <p:graphicFrame>
        <p:nvGraphicFramePr>
          <p:cNvPr id="21" name="Grafiek 20">
            <a:extLst>
              <a:ext uri="{FF2B5EF4-FFF2-40B4-BE49-F238E27FC236}">
                <a16:creationId xmlns:a16="http://schemas.microsoft.com/office/drawing/2014/main" id="{9962DC0D-535F-AF4A-B2B3-572BBE3482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1348172"/>
              </p:ext>
            </p:extLst>
          </p:nvPr>
        </p:nvGraphicFramePr>
        <p:xfrm>
          <a:off x="4476546" y="7673248"/>
          <a:ext cx="3553150" cy="1389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" name="Ovaal 34">
            <a:extLst>
              <a:ext uri="{FF2B5EF4-FFF2-40B4-BE49-F238E27FC236}">
                <a16:creationId xmlns:a16="http://schemas.microsoft.com/office/drawing/2014/main" id="{6A43946A-B6E7-AD45-BF90-8DD542ED303D}"/>
              </a:ext>
            </a:extLst>
          </p:cNvPr>
          <p:cNvSpPr/>
          <p:nvPr/>
        </p:nvSpPr>
        <p:spPr>
          <a:xfrm>
            <a:off x="1868293" y="9440571"/>
            <a:ext cx="327658" cy="312883"/>
          </a:xfrm>
          <a:prstGeom prst="ellips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06C692E7-209F-B643-8329-A7430081D037}"/>
              </a:ext>
            </a:extLst>
          </p:cNvPr>
          <p:cNvSpPr txBox="1"/>
          <p:nvPr/>
        </p:nvSpPr>
        <p:spPr>
          <a:xfrm>
            <a:off x="3553152" y="8073035"/>
            <a:ext cx="3304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rgbClr val="92D050"/>
                </a:solidFill>
              </a:rPr>
              <a:t>Italiaans raaigras </a:t>
            </a:r>
            <a:r>
              <a:rPr lang="nl-BE" sz="1200" dirty="0" err="1">
                <a:solidFill>
                  <a:srgbClr val="92D050"/>
                </a:solidFill>
              </a:rPr>
              <a:t>tetraploïd</a:t>
            </a:r>
            <a:r>
              <a:rPr lang="nl-BE" sz="1200" dirty="0">
                <a:solidFill>
                  <a:srgbClr val="92D050"/>
                </a:solidFill>
              </a:rPr>
              <a:t> 35%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2"/>
                </a:solidFill>
              </a:rPr>
              <a:t>Italiaans raaigras diploïd 20%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4"/>
                </a:solidFill>
              </a:rPr>
              <a:t>Winterwikken 25%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 err="1">
                <a:solidFill>
                  <a:schemeClr val="accent2">
                    <a:lumMod val="75000"/>
                  </a:schemeClr>
                </a:solidFill>
              </a:rPr>
              <a:t>Inkarnaatklaver</a:t>
            </a:r>
            <a:r>
              <a:rPr lang="nl-BE" sz="1200" dirty="0">
                <a:solidFill>
                  <a:schemeClr val="accent2">
                    <a:lumMod val="75000"/>
                  </a:schemeClr>
                </a:solidFill>
              </a:rPr>
              <a:t> 20%</a:t>
            </a:r>
          </a:p>
        </p:txBody>
      </p:sp>
      <p:pic>
        <p:nvPicPr>
          <p:cNvPr id="28" name="Afbeelding 27">
            <a:extLst>
              <a:ext uri="{FF2B5EF4-FFF2-40B4-BE49-F238E27FC236}">
                <a16:creationId xmlns:a16="http://schemas.microsoft.com/office/drawing/2014/main" id="{F4D0BB88-E902-CC41-BD0C-9206742F9F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288" y="9429576"/>
            <a:ext cx="377874" cy="360835"/>
          </a:xfrm>
          <a:prstGeom prst="rect">
            <a:avLst/>
          </a:prstGeom>
        </p:spPr>
      </p:pic>
      <p:pic>
        <p:nvPicPr>
          <p:cNvPr id="29" name="Afbeelding 28">
            <a:extLst>
              <a:ext uri="{FF2B5EF4-FFF2-40B4-BE49-F238E27FC236}">
                <a16:creationId xmlns:a16="http://schemas.microsoft.com/office/drawing/2014/main" id="{FF762D0E-2A3E-D647-A883-9FFDF1B7E9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5056" y="7689149"/>
            <a:ext cx="808158" cy="1442958"/>
          </a:xfrm>
          <a:prstGeom prst="rect">
            <a:avLst/>
          </a:prstGeom>
        </p:spPr>
      </p:pic>
      <p:sp>
        <p:nvSpPr>
          <p:cNvPr id="12" name="AutoShape 2" descr="Nutri Squad .. mooie combi !">
            <a:extLst>
              <a:ext uri="{FF2B5EF4-FFF2-40B4-BE49-F238E27FC236}">
                <a16:creationId xmlns:a16="http://schemas.microsoft.com/office/drawing/2014/main" id="{CE0C8E2A-6EC3-8A19-3001-E43B21A759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76600" y="4800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B70D6DB4-68A8-F8A4-3480-951CD25DA9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48" y="1753326"/>
            <a:ext cx="6643504" cy="235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182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ACAA9-4FBC-6220-64F7-12A4FB383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930F2851-C915-0386-F50F-89807B42C52D}"/>
              </a:ext>
            </a:extLst>
          </p:cNvPr>
          <p:cNvSpPr/>
          <p:nvPr/>
        </p:nvSpPr>
        <p:spPr>
          <a:xfrm>
            <a:off x="0" y="4463858"/>
            <a:ext cx="3429000" cy="29277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BC1DEE-E1C0-9AA8-65B5-E7F103397E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60508"/>
            <a:ext cx="6381093" cy="551794"/>
          </a:xfrm>
        </p:spPr>
        <p:txBody>
          <a:bodyPr>
            <a:normAutofit/>
          </a:bodyPr>
          <a:lstStyle/>
          <a:p>
            <a:pPr algn="l"/>
            <a:r>
              <a:rPr lang="nl-BE" sz="1800" b="1" dirty="0"/>
              <a:t>Budgetvriendelijk mengsel van Italiaans met Engels raaigras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5231B3E3-94A0-6275-1609-569ECF46ABDF}"/>
              </a:ext>
            </a:extLst>
          </p:cNvPr>
          <p:cNvSpPr/>
          <p:nvPr/>
        </p:nvSpPr>
        <p:spPr>
          <a:xfrm>
            <a:off x="0" y="170838"/>
            <a:ext cx="6858000" cy="644335"/>
          </a:xfrm>
          <a:prstGeom prst="rect">
            <a:avLst/>
          </a:prstGeom>
          <a:solidFill>
            <a:srgbClr val="2EB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2800" b="1" dirty="0">
                <a:solidFill>
                  <a:schemeClr val="bg1"/>
                </a:solidFill>
              </a:rPr>
              <a:t> </a:t>
            </a:r>
            <a:r>
              <a:rPr lang="nl-BE" sz="2000" b="1" dirty="0">
                <a:solidFill>
                  <a:schemeClr val="bg1"/>
                </a:solidFill>
              </a:rPr>
              <a:t>PRO-STAR® </a:t>
            </a:r>
            <a:r>
              <a:rPr lang="nl-BE" sz="2800" b="1" dirty="0">
                <a:solidFill>
                  <a:schemeClr val="bg1"/>
                </a:solidFill>
              </a:rPr>
              <a:t>PROMIXX SPECIAL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E0C8DFD0-8245-CAF8-02CE-A133A98A3E81}"/>
              </a:ext>
            </a:extLst>
          </p:cNvPr>
          <p:cNvSpPr txBox="1"/>
          <p:nvPr/>
        </p:nvSpPr>
        <p:spPr>
          <a:xfrm>
            <a:off x="118242" y="4905190"/>
            <a:ext cx="31866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008F00"/>
                </a:solidFill>
              </a:rPr>
              <a:t>KENMERKEN</a:t>
            </a:r>
          </a:p>
          <a:p>
            <a:endParaRPr lang="nl-BE" sz="1400" b="1" dirty="0">
              <a:solidFill>
                <a:srgbClr val="008F00"/>
              </a:solidFill>
            </a:endParaRPr>
          </a:p>
          <a:p>
            <a:endParaRPr lang="nl-BE" sz="1400" b="1" dirty="0">
              <a:solidFill>
                <a:srgbClr val="008F00"/>
              </a:solidFill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BA8D3E7D-59B8-7959-DCD5-B0B565CA500C}"/>
              </a:ext>
            </a:extLst>
          </p:cNvPr>
          <p:cNvSpPr txBox="1"/>
          <p:nvPr/>
        </p:nvSpPr>
        <p:spPr>
          <a:xfrm>
            <a:off x="3553152" y="4900353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008F00"/>
                </a:solidFill>
              </a:rPr>
              <a:t>SPECIFICATIES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1173CEF8-D68A-889B-2D1C-F0261E78865F}"/>
              </a:ext>
            </a:extLst>
          </p:cNvPr>
          <p:cNvSpPr txBox="1"/>
          <p:nvPr/>
        </p:nvSpPr>
        <p:spPr>
          <a:xfrm>
            <a:off x="3553152" y="7573076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008F00"/>
                </a:solidFill>
              </a:rPr>
              <a:t>SAMENSTELLING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E056B2CF-55CD-9F4A-C69A-F2339A3F8871}"/>
              </a:ext>
            </a:extLst>
          </p:cNvPr>
          <p:cNvSpPr txBox="1"/>
          <p:nvPr/>
        </p:nvSpPr>
        <p:spPr>
          <a:xfrm>
            <a:off x="3514244" y="5384459"/>
            <a:ext cx="3180694" cy="1015663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softEdge rad="571500"/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Mengsel voor één jaar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Zaaidichtheid: 50 kg/ha</a:t>
            </a:r>
          </a:p>
          <a:p>
            <a:r>
              <a:rPr lang="nl-BE" sz="12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Verpakking: 25 kg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954B5DF6-D850-60A2-8AC4-C1DD13E5C765}"/>
              </a:ext>
            </a:extLst>
          </p:cNvPr>
          <p:cNvSpPr txBox="1"/>
          <p:nvPr/>
        </p:nvSpPr>
        <p:spPr>
          <a:xfrm>
            <a:off x="7598979" y="2089871"/>
            <a:ext cx="1213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09144EE3-0416-828E-FB4E-3C0D6F3E8B16}"/>
              </a:ext>
            </a:extLst>
          </p:cNvPr>
          <p:cNvSpPr txBox="1"/>
          <p:nvPr/>
        </p:nvSpPr>
        <p:spPr>
          <a:xfrm>
            <a:off x="740983" y="9484272"/>
            <a:ext cx="1008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Maaien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203F9344-F7EA-767D-9B4A-DDB89E67FDB8}"/>
              </a:ext>
            </a:extLst>
          </p:cNvPr>
          <p:cNvSpPr txBox="1"/>
          <p:nvPr/>
        </p:nvSpPr>
        <p:spPr>
          <a:xfrm>
            <a:off x="2197815" y="9484272"/>
            <a:ext cx="1120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>
                <a:solidFill>
                  <a:schemeClr val="bg1">
                    <a:lumMod val="50000"/>
                  </a:schemeClr>
                </a:solidFill>
              </a:rPr>
              <a:t>Beweiden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D147ED76-E2B1-8AD4-5344-7014BB8A758F}"/>
              </a:ext>
            </a:extLst>
          </p:cNvPr>
          <p:cNvSpPr txBox="1"/>
          <p:nvPr/>
        </p:nvSpPr>
        <p:spPr>
          <a:xfrm>
            <a:off x="3791612" y="9484272"/>
            <a:ext cx="1120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Tijdelijk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DE45C4EA-B62B-287C-47F6-7F427D8C4023}"/>
              </a:ext>
            </a:extLst>
          </p:cNvPr>
          <p:cNvSpPr txBox="1"/>
          <p:nvPr/>
        </p:nvSpPr>
        <p:spPr>
          <a:xfrm>
            <a:off x="5359788" y="9486570"/>
            <a:ext cx="11203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>
                <a:solidFill>
                  <a:schemeClr val="bg1">
                    <a:lumMod val="50000"/>
                  </a:schemeClr>
                </a:solidFill>
              </a:rPr>
              <a:t>Blijvend</a:t>
            </a:r>
          </a:p>
        </p:txBody>
      </p: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8962204B-1236-8D55-6E4D-A36F7177A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847" y="9416912"/>
            <a:ext cx="377874" cy="360835"/>
          </a:xfrm>
          <a:prstGeom prst="rect">
            <a:avLst/>
          </a:prstGeom>
        </p:spPr>
      </p:pic>
      <p:sp>
        <p:nvSpPr>
          <p:cNvPr id="33" name="Ovaal 32">
            <a:extLst>
              <a:ext uri="{FF2B5EF4-FFF2-40B4-BE49-F238E27FC236}">
                <a16:creationId xmlns:a16="http://schemas.microsoft.com/office/drawing/2014/main" id="{1F691D46-29A6-1E12-55E5-C218AD9EAE98}"/>
              </a:ext>
            </a:extLst>
          </p:cNvPr>
          <p:cNvSpPr/>
          <p:nvPr/>
        </p:nvSpPr>
        <p:spPr>
          <a:xfrm>
            <a:off x="5030498" y="9471349"/>
            <a:ext cx="327658" cy="312883"/>
          </a:xfrm>
          <a:prstGeom prst="ellips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1A91D45C-3FCC-D10B-1FF3-EA81F5E3D9A3}"/>
              </a:ext>
            </a:extLst>
          </p:cNvPr>
          <p:cNvSpPr txBox="1"/>
          <p:nvPr/>
        </p:nvSpPr>
        <p:spPr>
          <a:xfrm>
            <a:off x="124152" y="5385495"/>
            <a:ext cx="33048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Combinatie van Italiaans met Engels raaigras</a:t>
            </a:r>
          </a:p>
          <a:p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Eénjarige stikstofvanger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Kan ondergeploegd worden na de snede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1 of 2 </a:t>
            </a:r>
            <a:r>
              <a:rPr lang="nl-BE" sz="1200" dirty="0" err="1"/>
              <a:t>voorjaarssnedes</a:t>
            </a:r>
            <a:r>
              <a:rPr lang="nl-BE" sz="1200" dirty="0"/>
              <a:t> van topkwaliteit</a:t>
            </a:r>
          </a:p>
          <a:p>
            <a:endParaRPr lang="nl-BE" sz="1200" dirty="0"/>
          </a:p>
          <a:p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BE" sz="1200" dirty="0"/>
          </a:p>
          <a:p>
            <a:endParaRPr lang="nl-BE" sz="1200" dirty="0"/>
          </a:p>
          <a:p>
            <a:endParaRPr lang="nl-BE" sz="1200" dirty="0"/>
          </a:p>
        </p:txBody>
      </p:sp>
      <p:graphicFrame>
        <p:nvGraphicFramePr>
          <p:cNvPr id="21" name="Grafiek 20">
            <a:extLst>
              <a:ext uri="{FF2B5EF4-FFF2-40B4-BE49-F238E27FC236}">
                <a16:creationId xmlns:a16="http://schemas.microsoft.com/office/drawing/2014/main" id="{B046A439-D781-7250-5E8E-20A2F44018A0}"/>
              </a:ext>
            </a:extLst>
          </p:cNvPr>
          <p:cNvGraphicFramePr/>
          <p:nvPr/>
        </p:nvGraphicFramePr>
        <p:xfrm>
          <a:off x="4476546" y="7673248"/>
          <a:ext cx="3553150" cy="1389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" name="Ovaal 34">
            <a:extLst>
              <a:ext uri="{FF2B5EF4-FFF2-40B4-BE49-F238E27FC236}">
                <a16:creationId xmlns:a16="http://schemas.microsoft.com/office/drawing/2014/main" id="{4A8B66B9-2FEC-5308-59CF-14534241AD77}"/>
              </a:ext>
            </a:extLst>
          </p:cNvPr>
          <p:cNvSpPr/>
          <p:nvPr/>
        </p:nvSpPr>
        <p:spPr>
          <a:xfrm>
            <a:off x="1868293" y="9440571"/>
            <a:ext cx="327658" cy="312883"/>
          </a:xfrm>
          <a:prstGeom prst="ellips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75D3E8CF-F7F5-1823-B85B-8AC42B351DE2}"/>
              </a:ext>
            </a:extLst>
          </p:cNvPr>
          <p:cNvSpPr txBox="1"/>
          <p:nvPr/>
        </p:nvSpPr>
        <p:spPr>
          <a:xfrm>
            <a:off x="3553152" y="8073035"/>
            <a:ext cx="3304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rgbClr val="92D050"/>
                </a:solidFill>
              </a:rPr>
              <a:t>Italiaans raaigras </a:t>
            </a:r>
            <a:r>
              <a:rPr lang="nl-BE" sz="1200" dirty="0" err="1">
                <a:solidFill>
                  <a:srgbClr val="92D050"/>
                </a:solidFill>
              </a:rPr>
              <a:t>tetraploïd</a:t>
            </a:r>
            <a:r>
              <a:rPr lang="nl-BE" sz="1200" dirty="0">
                <a:solidFill>
                  <a:srgbClr val="92D050"/>
                </a:solidFill>
              </a:rPr>
              <a:t> 50%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2"/>
                </a:solidFill>
              </a:rPr>
              <a:t>Italiaans raaigras diploïd 20%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4"/>
                </a:solidFill>
              </a:rPr>
              <a:t>Engels raaigras diploïd 30%</a:t>
            </a:r>
          </a:p>
        </p:txBody>
      </p:sp>
      <p:pic>
        <p:nvPicPr>
          <p:cNvPr id="28" name="Afbeelding 27">
            <a:extLst>
              <a:ext uri="{FF2B5EF4-FFF2-40B4-BE49-F238E27FC236}">
                <a16:creationId xmlns:a16="http://schemas.microsoft.com/office/drawing/2014/main" id="{B90B6B87-3257-F047-1F6E-89E180AD1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288" y="9429576"/>
            <a:ext cx="377874" cy="360835"/>
          </a:xfrm>
          <a:prstGeom prst="rect">
            <a:avLst/>
          </a:prstGeom>
        </p:spPr>
      </p:pic>
      <p:pic>
        <p:nvPicPr>
          <p:cNvPr id="29" name="Afbeelding 28">
            <a:extLst>
              <a:ext uri="{FF2B5EF4-FFF2-40B4-BE49-F238E27FC236}">
                <a16:creationId xmlns:a16="http://schemas.microsoft.com/office/drawing/2014/main" id="{A5A6F068-C7C5-B687-00FA-10C011C106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5056" y="7689149"/>
            <a:ext cx="808158" cy="1442958"/>
          </a:xfrm>
          <a:prstGeom prst="rect">
            <a:avLst/>
          </a:prstGeom>
        </p:spPr>
      </p:pic>
      <p:pic>
        <p:nvPicPr>
          <p:cNvPr id="10" name="Afbeelding 9" descr="Afbeelding met gras, buiten, veld, lucht&#10;&#10;Automatisch gegenereerde beschrijving">
            <a:extLst>
              <a:ext uri="{FF2B5EF4-FFF2-40B4-BE49-F238E27FC236}">
                <a16:creationId xmlns:a16="http://schemas.microsoft.com/office/drawing/2014/main" id="{B7D21D89-7723-E2B6-42B9-5290F4CA3C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657637"/>
            <a:ext cx="6858000" cy="30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854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hthoek 27">
            <a:extLst>
              <a:ext uri="{FF2B5EF4-FFF2-40B4-BE49-F238E27FC236}">
                <a16:creationId xmlns:a16="http://schemas.microsoft.com/office/drawing/2014/main" id="{25CF59AC-3E13-7E4C-93B3-C2589ADE4D88}"/>
              </a:ext>
            </a:extLst>
          </p:cNvPr>
          <p:cNvSpPr/>
          <p:nvPr/>
        </p:nvSpPr>
        <p:spPr>
          <a:xfrm>
            <a:off x="0" y="155657"/>
            <a:ext cx="6858000" cy="644335"/>
          </a:xfrm>
          <a:prstGeom prst="rect">
            <a:avLst/>
          </a:prstGeom>
          <a:solidFill>
            <a:srgbClr val="2EB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2800" b="1" dirty="0">
                <a:solidFill>
                  <a:schemeClr val="bg1"/>
                </a:solidFill>
              </a:rPr>
              <a:t> </a:t>
            </a:r>
            <a:r>
              <a:rPr lang="nl-BE" sz="2000" b="1" dirty="0">
                <a:solidFill>
                  <a:schemeClr val="bg1"/>
                </a:solidFill>
              </a:rPr>
              <a:t>PRO-STAR</a:t>
            </a:r>
            <a:r>
              <a:rPr lang="nl-BE" sz="2400" b="1" dirty="0">
                <a:solidFill>
                  <a:schemeClr val="bg1"/>
                </a:solidFill>
              </a:rPr>
              <a:t>® </a:t>
            </a:r>
            <a:r>
              <a:rPr lang="nl-BE" sz="2800" b="1" dirty="0">
                <a:solidFill>
                  <a:schemeClr val="bg1"/>
                </a:solidFill>
              </a:rPr>
              <a:t>TRIATLON </a:t>
            </a:r>
            <a:endParaRPr lang="nl-BE" sz="3200" b="1" dirty="0">
              <a:solidFill>
                <a:schemeClr val="bg1"/>
              </a:solidFill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E479164F-FBB0-6942-A774-9CFA8E535584}"/>
              </a:ext>
            </a:extLst>
          </p:cNvPr>
          <p:cNvSpPr/>
          <p:nvPr/>
        </p:nvSpPr>
        <p:spPr>
          <a:xfrm>
            <a:off x="0" y="4522819"/>
            <a:ext cx="3459662" cy="30204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1A8437-9737-2241-B92F-5817DBDA2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46471"/>
            <a:ext cx="6381093" cy="551794"/>
          </a:xfrm>
        </p:spPr>
        <p:txBody>
          <a:bodyPr>
            <a:normAutofit/>
          </a:bodyPr>
          <a:lstStyle/>
          <a:p>
            <a:pPr algn="l"/>
            <a:r>
              <a:rPr lang="nl-BE" sz="1800" b="1" dirty="0"/>
              <a:t>Tijdelijk topmengsel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A740AEB-49FA-8B41-8D38-20BD65A82D1B}"/>
              </a:ext>
            </a:extLst>
          </p:cNvPr>
          <p:cNvSpPr txBox="1"/>
          <p:nvPr/>
        </p:nvSpPr>
        <p:spPr>
          <a:xfrm>
            <a:off x="121197" y="4884605"/>
            <a:ext cx="31866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008F00"/>
                </a:solidFill>
              </a:rPr>
              <a:t>KENMERKEN</a:t>
            </a:r>
          </a:p>
          <a:p>
            <a:endParaRPr lang="nl-BE" sz="1400" b="1" dirty="0">
              <a:solidFill>
                <a:srgbClr val="008F00"/>
              </a:solidFill>
            </a:endParaRPr>
          </a:p>
          <a:p>
            <a:endParaRPr lang="nl-BE" sz="1400" b="1" dirty="0">
              <a:solidFill>
                <a:srgbClr val="008F00"/>
              </a:solidFill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8E25D01-0482-5D47-B75C-AC1A0BEF6C31}"/>
              </a:ext>
            </a:extLst>
          </p:cNvPr>
          <p:cNvSpPr txBox="1"/>
          <p:nvPr/>
        </p:nvSpPr>
        <p:spPr>
          <a:xfrm>
            <a:off x="3553152" y="4885172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008F00"/>
                </a:solidFill>
              </a:rPr>
              <a:t>SPECIFICATIES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A3128A0F-4611-1342-8EA2-D1E579F4C511}"/>
              </a:ext>
            </a:extLst>
          </p:cNvPr>
          <p:cNvSpPr txBox="1"/>
          <p:nvPr/>
        </p:nvSpPr>
        <p:spPr>
          <a:xfrm>
            <a:off x="3553152" y="7578784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008F00"/>
                </a:solidFill>
              </a:rPr>
              <a:t>SAMENSTELLING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CCBF3EE2-F4AC-1441-922C-253B1F9600AE}"/>
              </a:ext>
            </a:extLst>
          </p:cNvPr>
          <p:cNvSpPr txBox="1"/>
          <p:nvPr/>
        </p:nvSpPr>
        <p:spPr>
          <a:xfrm>
            <a:off x="3553152" y="5351763"/>
            <a:ext cx="3180694" cy="1015663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softEdge rad="571500"/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Mengsel voor één jaar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Zaaidichtheid: 50 kg/ha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Verpakking: 25 kg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422C5A31-D3F8-D545-9B85-E1352135C80D}"/>
              </a:ext>
            </a:extLst>
          </p:cNvPr>
          <p:cNvSpPr txBox="1"/>
          <p:nvPr/>
        </p:nvSpPr>
        <p:spPr>
          <a:xfrm>
            <a:off x="7598979" y="2089871"/>
            <a:ext cx="1213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2AD3CD9-E6AA-5141-A2B1-A45E207911B3}"/>
              </a:ext>
            </a:extLst>
          </p:cNvPr>
          <p:cNvSpPr txBox="1"/>
          <p:nvPr/>
        </p:nvSpPr>
        <p:spPr>
          <a:xfrm>
            <a:off x="740983" y="9492133"/>
            <a:ext cx="1008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Maaien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872F289-6B39-5649-9CC6-F5466D416A0C}"/>
              </a:ext>
            </a:extLst>
          </p:cNvPr>
          <p:cNvSpPr txBox="1"/>
          <p:nvPr/>
        </p:nvSpPr>
        <p:spPr>
          <a:xfrm>
            <a:off x="2197815" y="9492133"/>
            <a:ext cx="1120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>
                <a:solidFill>
                  <a:schemeClr val="bg1">
                    <a:lumMod val="50000"/>
                  </a:schemeClr>
                </a:solidFill>
              </a:rPr>
              <a:t>Beweiden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8CF7090B-2BF1-BA41-8F92-310DAA843CEE}"/>
              </a:ext>
            </a:extLst>
          </p:cNvPr>
          <p:cNvSpPr txBox="1"/>
          <p:nvPr/>
        </p:nvSpPr>
        <p:spPr>
          <a:xfrm>
            <a:off x="3791612" y="9492133"/>
            <a:ext cx="1120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Tijdelijk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579A2BCC-36D5-5241-B3B2-E0D5F0FF39C0}"/>
              </a:ext>
            </a:extLst>
          </p:cNvPr>
          <p:cNvSpPr txBox="1"/>
          <p:nvPr/>
        </p:nvSpPr>
        <p:spPr>
          <a:xfrm>
            <a:off x="5359788" y="9494431"/>
            <a:ext cx="11203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>
                <a:solidFill>
                  <a:schemeClr val="bg1">
                    <a:lumMod val="50000"/>
                  </a:schemeClr>
                </a:solidFill>
              </a:rPr>
              <a:t>Blijvend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876FFDCB-5393-BD4E-86F5-27B200AD2D40}"/>
              </a:ext>
            </a:extLst>
          </p:cNvPr>
          <p:cNvSpPr txBox="1"/>
          <p:nvPr/>
        </p:nvSpPr>
        <p:spPr>
          <a:xfrm>
            <a:off x="3553152" y="8078743"/>
            <a:ext cx="3304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rgbClr val="92D050"/>
                </a:solidFill>
              </a:rPr>
              <a:t>Italiaans raaigras </a:t>
            </a:r>
            <a:r>
              <a:rPr lang="nl-BE" sz="1200" dirty="0" err="1">
                <a:solidFill>
                  <a:srgbClr val="92D050"/>
                </a:solidFill>
              </a:rPr>
              <a:t>tetraploïd</a:t>
            </a:r>
            <a:r>
              <a:rPr lang="nl-BE" sz="1200" dirty="0">
                <a:solidFill>
                  <a:srgbClr val="92D050"/>
                </a:solidFill>
              </a:rPr>
              <a:t> 20%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2"/>
                </a:solidFill>
              </a:rPr>
              <a:t>Italiaans raaigras diploïd 35%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4"/>
                </a:solidFill>
              </a:rPr>
              <a:t>Engels raaigras </a:t>
            </a:r>
            <a:r>
              <a:rPr lang="nl-BE" sz="1200" dirty="0" err="1">
                <a:solidFill>
                  <a:schemeClr val="accent4"/>
                </a:solidFill>
              </a:rPr>
              <a:t>tetraploïd</a:t>
            </a:r>
            <a:r>
              <a:rPr lang="nl-BE" sz="1200" dirty="0">
                <a:solidFill>
                  <a:schemeClr val="accent4"/>
                </a:solidFill>
              </a:rPr>
              <a:t> 30%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5"/>
                </a:solidFill>
              </a:rPr>
              <a:t>Westerwolds raaigras </a:t>
            </a:r>
            <a:r>
              <a:rPr lang="nl-BE" sz="1200" dirty="0" err="1">
                <a:solidFill>
                  <a:schemeClr val="accent5"/>
                </a:solidFill>
              </a:rPr>
              <a:t>tetraploïd</a:t>
            </a:r>
            <a:r>
              <a:rPr lang="nl-BE" sz="1200" dirty="0">
                <a:solidFill>
                  <a:schemeClr val="accent5"/>
                </a:solidFill>
              </a:rPr>
              <a:t> 15%</a:t>
            </a:r>
          </a:p>
        </p:txBody>
      </p:sp>
      <p:pic>
        <p:nvPicPr>
          <p:cNvPr id="29" name="Afbeelding 28">
            <a:extLst>
              <a:ext uri="{FF2B5EF4-FFF2-40B4-BE49-F238E27FC236}">
                <a16:creationId xmlns:a16="http://schemas.microsoft.com/office/drawing/2014/main" id="{8E5837DF-3B8E-A24C-8116-47A908EE1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604" y="9432756"/>
            <a:ext cx="377874" cy="360835"/>
          </a:xfrm>
          <a:prstGeom prst="rect">
            <a:avLst/>
          </a:prstGeom>
        </p:spPr>
      </p:pic>
      <p:pic>
        <p:nvPicPr>
          <p:cNvPr id="30" name="Afbeelding 29">
            <a:extLst>
              <a:ext uri="{FF2B5EF4-FFF2-40B4-BE49-F238E27FC236}">
                <a16:creationId xmlns:a16="http://schemas.microsoft.com/office/drawing/2014/main" id="{E5407628-C49B-0141-A416-61F353C86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4128" y="9438093"/>
            <a:ext cx="377874" cy="360835"/>
          </a:xfrm>
          <a:prstGeom prst="rect">
            <a:avLst/>
          </a:prstGeom>
        </p:spPr>
      </p:pic>
      <p:sp>
        <p:nvSpPr>
          <p:cNvPr id="33" name="Ovaal 32">
            <a:extLst>
              <a:ext uri="{FF2B5EF4-FFF2-40B4-BE49-F238E27FC236}">
                <a16:creationId xmlns:a16="http://schemas.microsoft.com/office/drawing/2014/main" id="{687A7733-2096-6A43-AB86-8A09442870B8}"/>
              </a:ext>
            </a:extLst>
          </p:cNvPr>
          <p:cNvSpPr/>
          <p:nvPr/>
        </p:nvSpPr>
        <p:spPr>
          <a:xfrm>
            <a:off x="5032130" y="9477467"/>
            <a:ext cx="327658" cy="312883"/>
          </a:xfrm>
          <a:prstGeom prst="ellips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7AAC9196-8B7E-6A42-A4E3-89821D7198E7}"/>
              </a:ext>
            </a:extLst>
          </p:cNvPr>
          <p:cNvSpPr txBox="1"/>
          <p:nvPr/>
        </p:nvSpPr>
        <p:spPr>
          <a:xfrm>
            <a:off x="124152" y="5369278"/>
            <a:ext cx="33048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Combinatie van Italiaans met Engels en Westerwolds raaigras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Najaarssnede gevolgd door een zeer vroege voorjaarssnede door de inbreng van Westerwolds raaigras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Topproductie met hoog suikergehalte en extra smakelijkheid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Ideaal voor voordroogproductie</a:t>
            </a:r>
          </a:p>
          <a:p>
            <a:endParaRPr lang="nl-BE" sz="1200" dirty="0"/>
          </a:p>
        </p:txBody>
      </p:sp>
      <p:pic>
        <p:nvPicPr>
          <p:cNvPr id="26" name="Afbeelding 25">
            <a:extLst>
              <a:ext uri="{FF2B5EF4-FFF2-40B4-BE49-F238E27FC236}">
                <a16:creationId xmlns:a16="http://schemas.microsoft.com/office/drawing/2014/main" id="{D010609F-E823-0544-8D42-7C31C27936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376" b="18119"/>
          <a:stretch/>
        </p:blipFill>
        <p:spPr>
          <a:xfrm>
            <a:off x="0" y="1560149"/>
            <a:ext cx="6858000" cy="3095961"/>
          </a:xfrm>
          <a:prstGeom prst="rect">
            <a:avLst/>
          </a:prstGeom>
        </p:spPr>
      </p:pic>
      <p:pic>
        <p:nvPicPr>
          <p:cNvPr id="31" name="Afbeelding 30">
            <a:extLst>
              <a:ext uri="{FF2B5EF4-FFF2-40B4-BE49-F238E27FC236}">
                <a16:creationId xmlns:a16="http://schemas.microsoft.com/office/drawing/2014/main" id="{3BD743D6-1B83-2245-BDA2-1AE48445B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5171" y="7810032"/>
            <a:ext cx="808158" cy="1442958"/>
          </a:xfrm>
          <a:prstGeom prst="rect">
            <a:avLst/>
          </a:prstGeom>
        </p:spPr>
      </p:pic>
      <p:sp>
        <p:nvSpPr>
          <p:cNvPr id="34" name="Ovaal 33">
            <a:extLst>
              <a:ext uri="{FF2B5EF4-FFF2-40B4-BE49-F238E27FC236}">
                <a16:creationId xmlns:a16="http://schemas.microsoft.com/office/drawing/2014/main" id="{A7BF4004-CA56-6244-B99D-B722188FBAC0}"/>
              </a:ext>
            </a:extLst>
          </p:cNvPr>
          <p:cNvSpPr/>
          <p:nvPr/>
        </p:nvSpPr>
        <p:spPr>
          <a:xfrm>
            <a:off x="1915671" y="9469566"/>
            <a:ext cx="327658" cy="312883"/>
          </a:xfrm>
          <a:prstGeom prst="ellips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98305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E479164F-FBB0-6942-A774-9CFA8E535584}"/>
              </a:ext>
            </a:extLst>
          </p:cNvPr>
          <p:cNvSpPr/>
          <p:nvPr/>
        </p:nvSpPr>
        <p:spPr>
          <a:xfrm>
            <a:off x="0" y="4506717"/>
            <a:ext cx="3429000" cy="29277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1A8437-9737-2241-B92F-5817DBDA2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62854"/>
            <a:ext cx="6381093" cy="551794"/>
          </a:xfrm>
        </p:spPr>
        <p:txBody>
          <a:bodyPr>
            <a:normAutofit/>
          </a:bodyPr>
          <a:lstStyle/>
          <a:p>
            <a:pPr algn="l"/>
            <a:r>
              <a:rPr lang="nl-BE" sz="1800" b="1" dirty="0"/>
              <a:t>Tijdelijk topmengsel met klaver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0F38AC0A-A507-414B-BD42-5609A294F1D9}"/>
              </a:ext>
            </a:extLst>
          </p:cNvPr>
          <p:cNvSpPr/>
          <p:nvPr/>
        </p:nvSpPr>
        <p:spPr>
          <a:xfrm>
            <a:off x="0" y="173184"/>
            <a:ext cx="6858000" cy="644335"/>
          </a:xfrm>
          <a:prstGeom prst="rect">
            <a:avLst/>
          </a:prstGeom>
          <a:solidFill>
            <a:srgbClr val="2EB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2800" b="1" dirty="0">
                <a:solidFill>
                  <a:schemeClr val="bg1"/>
                </a:solidFill>
              </a:rPr>
              <a:t> </a:t>
            </a:r>
            <a:r>
              <a:rPr lang="nl-BE" sz="2000" b="1" dirty="0">
                <a:solidFill>
                  <a:schemeClr val="bg1"/>
                </a:solidFill>
              </a:rPr>
              <a:t>PRO-STAR® </a:t>
            </a:r>
            <a:r>
              <a:rPr lang="nl-BE" sz="2800" b="1" dirty="0">
                <a:solidFill>
                  <a:schemeClr val="bg1"/>
                </a:solidFill>
              </a:rPr>
              <a:t>TRIATLON PLUS</a:t>
            </a:r>
            <a:endParaRPr lang="nl-BE" sz="3200" b="1" dirty="0">
              <a:solidFill>
                <a:schemeClr val="bg1"/>
              </a:solidFill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A740AEB-49FA-8B41-8D38-20BD65A82D1B}"/>
              </a:ext>
            </a:extLst>
          </p:cNvPr>
          <p:cNvSpPr txBox="1"/>
          <p:nvPr/>
        </p:nvSpPr>
        <p:spPr>
          <a:xfrm>
            <a:off x="118242" y="4907536"/>
            <a:ext cx="31866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008F00"/>
                </a:solidFill>
              </a:rPr>
              <a:t>KENMERKEN</a:t>
            </a:r>
          </a:p>
          <a:p>
            <a:endParaRPr lang="nl-BE" sz="1400" b="1" dirty="0">
              <a:solidFill>
                <a:srgbClr val="008F00"/>
              </a:solidFill>
            </a:endParaRPr>
          </a:p>
          <a:p>
            <a:endParaRPr lang="nl-BE" sz="1400" b="1" dirty="0">
              <a:solidFill>
                <a:srgbClr val="008F00"/>
              </a:solidFill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8E25D01-0482-5D47-B75C-AC1A0BEF6C31}"/>
              </a:ext>
            </a:extLst>
          </p:cNvPr>
          <p:cNvSpPr txBox="1"/>
          <p:nvPr/>
        </p:nvSpPr>
        <p:spPr>
          <a:xfrm>
            <a:off x="3553152" y="4902699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008F00"/>
                </a:solidFill>
              </a:rPr>
              <a:t>SPECIFICATIES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A3128A0F-4611-1342-8EA2-D1E579F4C511}"/>
              </a:ext>
            </a:extLst>
          </p:cNvPr>
          <p:cNvSpPr txBox="1"/>
          <p:nvPr/>
        </p:nvSpPr>
        <p:spPr>
          <a:xfrm>
            <a:off x="3553152" y="7526372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008F00"/>
                </a:solidFill>
              </a:rPr>
              <a:t>SAMENSTELLING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CCBF3EE2-F4AC-1441-922C-253B1F9600AE}"/>
              </a:ext>
            </a:extLst>
          </p:cNvPr>
          <p:cNvSpPr txBox="1"/>
          <p:nvPr/>
        </p:nvSpPr>
        <p:spPr>
          <a:xfrm>
            <a:off x="3559064" y="5386805"/>
            <a:ext cx="3180694" cy="1015663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softEdge rad="571500"/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Mengsel voor één jaar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Zaaidichtheid: 50 kg/ha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Verpakking: 25 kg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422C5A31-D3F8-D545-9B85-E1352135C80D}"/>
              </a:ext>
            </a:extLst>
          </p:cNvPr>
          <p:cNvSpPr txBox="1"/>
          <p:nvPr/>
        </p:nvSpPr>
        <p:spPr>
          <a:xfrm>
            <a:off x="7598979" y="2089871"/>
            <a:ext cx="1213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2AD3CD9-E6AA-5141-A2B1-A45E207911B3}"/>
              </a:ext>
            </a:extLst>
          </p:cNvPr>
          <p:cNvSpPr txBox="1"/>
          <p:nvPr/>
        </p:nvSpPr>
        <p:spPr>
          <a:xfrm>
            <a:off x="740983" y="9497151"/>
            <a:ext cx="1008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Maaien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872F289-6B39-5649-9CC6-F5466D416A0C}"/>
              </a:ext>
            </a:extLst>
          </p:cNvPr>
          <p:cNvSpPr txBox="1"/>
          <p:nvPr/>
        </p:nvSpPr>
        <p:spPr>
          <a:xfrm>
            <a:off x="2197815" y="9497151"/>
            <a:ext cx="1120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>
                <a:solidFill>
                  <a:schemeClr val="bg1">
                    <a:lumMod val="50000"/>
                  </a:schemeClr>
                </a:solidFill>
              </a:rPr>
              <a:t>Beweiden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8CF7090B-2BF1-BA41-8F92-310DAA843CEE}"/>
              </a:ext>
            </a:extLst>
          </p:cNvPr>
          <p:cNvSpPr txBox="1"/>
          <p:nvPr/>
        </p:nvSpPr>
        <p:spPr>
          <a:xfrm>
            <a:off x="3791612" y="9497151"/>
            <a:ext cx="1120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Tijdelijk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579A2BCC-36D5-5241-B3B2-E0D5F0FF39C0}"/>
              </a:ext>
            </a:extLst>
          </p:cNvPr>
          <p:cNvSpPr txBox="1"/>
          <p:nvPr/>
        </p:nvSpPr>
        <p:spPr>
          <a:xfrm>
            <a:off x="5359788" y="9499449"/>
            <a:ext cx="11203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>
                <a:solidFill>
                  <a:schemeClr val="bg1">
                    <a:lumMod val="50000"/>
                  </a:schemeClr>
                </a:solidFill>
              </a:rPr>
              <a:t>Blijvend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876FFDCB-5393-BD4E-86F5-27B200AD2D40}"/>
              </a:ext>
            </a:extLst>
          </p:cNvPr>
          <p:cNvSpPr txBox="1"/>
          <p:nvPr/>
        </p:nvSpPr>
        <p:spPr>
          <a:xfrm>
            <a:off x="3553152" y="8026331"/>
            <a:ext cx="3304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rgbClr val="92D050"/>
                </a:solidFill>
              </a:rPr>
              <a:t>Italiaans raaigras </a:t>
            </a:r>
            <a:r>
              <a:rPr lang="nl-BE" sz="1200" dirty="0" err="1">
                <a:solidFill>
                  <a:srgbClr val="92D050"/>
                </a:solidFill>
              </a:rPr>
              <a:t>tetraploïd</a:t>
            </a:r>
            <a:r>
              <a:rPr lang="nl-BE" sz="1200" dirty="0">
                <a:solidFill>
                  <a:srgbClr val="92D050"/>
                </a:solidFill>
              </a:rPr>
              <a:t> 35%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2"/>
                </a:solidFill>
              </a:rPr>
              <a:t>Italiaans raaigras diploïd 15%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4"/>
                </a:solidFill>
              </a:rPr>
              <a:t>Westerwolds raaigras </a:t>
            </a:r>
            <a:r>
              <a:rPr lang="nl-BE" sz="1200" dirty="0" err="1">
                <a:solidFill>
                  <a:schemeClr val="accent4"/>
                </a:solidFill>
              </a:rPr>
              <a:t>tetraploïd</a:t>
            </a:r>
            <a:r>
              <a:rPr lang="nl-BE" sz="1200" dirty="0">
                <a:solidFill>
                  <a:schemeClr val="accent4"/>
                </a:solidFill>
              </a:rPr>
              <a:t> 30%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5"/>
                </a:solidFill>
              </a:rPr>
              <a:t>Inkarnaat klaver 20%</a:t>
            </a:r>
          </a:p>
        </p:txBody>
      </p:sp>
      <p:pic>
        <p:nvPicPr>
          <p:cNvPr id="29" name="Afbeelding 28">
            <a:extLst>
              <a:ext uri="{FF2B5EF4-FFF2-40B4-BE49-F238E27FC236}">
                <a16:creationId xmlns:a16="http://schemas.microsoft.com/office/drawing/2014/main" id="{8E5837DF-3B8E-A24C-8116-47A908EE1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604" y="9436233"/>
            <a:ext cx="377874" cy="360835"/>
          </a:xfrm>
          <a:prstGeom prst="rect">
            <a:avLst/>
          </a:prstGeom>
        </p:spPr>
      </p:pic>
      <p:pic>
        <p:nvPicPr>
          <p:cNvPr id="30" name="Afbeelding 29">
            <a:extLst>
              <a:ext uri="{FF2B5EF4-FFF2-40B4-BE49-F238E27FC236}">
                <a16:creationId xmlns:a16="http://schemas.microsoft.com/office/drawing/2014/main" id="{E5407628-C49B-0141-A416-61F353C86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8618" y="9440887"/>
            <a:ext cx="377874" cy="360835"/>
          </a:xfrm>
          <a:prstGeom prst="rect">
            <a:avLst/>
          </a:prstGeom>
        </p:spPr>
      </p:pic>
      <p:sp>
        <p:nvSpPr>
          <p:cNvPr id="32" name="Ovaal 31">
            <a:extLst>
              <a:ext uri="{FF2B5EF4-FFF2-40B4-BE49-F238E27FC236}">
                <a16:creationId xmlns:a16="http://schemas.microsoft.com/office/drawing/2014/main" id="{843D9FE9-B7A5-9445-BF2E-A90ED397F81E}"/>
              </a:ext>
            </a:extLst>
          </p:cNvPr>
          <p:cNvSpPr/>
          <p:nvPr/>
        </p:nvSpPr>
        <p:spPr>
          <a:xfrm>
            <a:off x="1915671" y="9464864"/>
            <a:ext cx="327658" cy="312883"/>
          </a:xfrm>
          <a:prstGeom prst="ellips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3" name="Ovaal 32">
            <a:extLst>
              <a:ext uri="{FF2B5EF4-FFF2-40B4-BE49-F238E27FC236}">
                <a16:creationId xmlns:a16="http://schemas.microsoft.com/office/drawing/2014/main" id="{687A7733-2096-6A43-AB86-8A09442870B8}"/>
              </a:ext>
            </a:extLst>
          </p:cNvPr>
          <p:cNvSpPr/>
          <p:nvPr/>
        </p:nvSpPr>
        <p:spPr>
          <a:xfrm>
            <a:off x="5032130" y="9456176"/>
            <a:ext cx="327658" cy="312883"/>
          </a:xfrm>
          <a:prstGeom prst="ellips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7AAC9196-8B7E-6A42-A4E3-89821D7198E7}"/>
              </a:ext>
            </a:extLst>
          </p:cNvPr>
          <p:cNvSpPr txBox="1"/>
          <p:nvPr/>
        </p:nvSpPr>
        <p:spPr>
          <a:xfrm>
            <a:off x="124152" y="5387841"/>
            <a:ext cx="330484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Combinatie van Italiaans met </a:t>
            </a:r>
            <a:r>
              <a:rPr lang="nl-BE" sz="1200" dirty="0" err="1"/>
              <a:t>Westerwolds</a:t>
            </a:r>
            <a:r>
              <a:rPr lang="nl-BE" sz="1200" dirty="0"/>
              <a:t> raaigras, aangevuld met inkarnaat klaver voor extra eiwit</a:t>
            </a:r>
          </a:p>
          <a:p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Najaars + voorjaarssnede van topkwaliteit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Zeer hoge humusaanbreng, zowel boven- als ondergronds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Ideaal voor voordroogproductie</a:t>
            </a:r>
          </a:p>
          <a:p>
            <a:endParaRPr lang="nl-BE" sz="1200" dirty="0"/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608AC74F-83B1-484D-9D5A-B691429940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376" b="18119"/>
          <a:stretch/>
        </p:blipFill>
        <p:spPr>
          <a:xfrm>
            <a:off x="0" y="1660056"/>
            <a:ext cx="6858000" cy="3095961"/>
          </a:xfrm>
          <a:prstGeom prst="rect">
            <a:avLst/>
          </a:prstGeom>
        </p:spPr>
      </p:pic>
      <p:pic>
        <p:nvPicPr>
          <p:cNvPr id="49" name="Afbeelding 48">
            <a:extLst>
              <a:ext uri="{FF2B5EF4-FFF2-40B4-BE49-F238E27FC236}">
                <a16:creationId xmlns:a16="http://schemas.microsoft.com/office/drawing/2014/main" id="{FD765B7A-1C5A-2144-9200-4738D444A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2138" y="1765068"/>
            <a:ext cx="2436032" cy="1827024"/>
          </a:xfrm>
          <a:prstGeom prst="ellipse">
            <a:avLst/>
          </a:prstGeom>
          <a:ln w="117475" cap="rnd">
            <a:solidFill>
              <a:schemeClr val="bg1"/>
            </a:solidFill>
            <a:prstDash val="solid"/>
          </a:ln>
          <a:effectLst>
            <a:outerShdw blurRad="127000" algn="bl" rotWithShape="0">
              <a:srgbClr val="000000"/>
            </a:outerShdw>
            <a:softEdge rad="215900"/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8" name="Afbeelding 27">
            <a:extLst>
              <a:ext uri="{FF2B5EF4-FFF2-40B4-BE49-F238E27FC236}">
                <a16:creationId xmlns:a16="http://schemas.microsoft.com/office/drawing/2014/main" id="{18D39171-F3D1-4342-8377-24693789D1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5171" y="7723041"/>
            <a:ext cx="808158" cy="144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08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E479164F-FBB0-6942-A774-9CFA8E535584}"/>
              </a:ext>
            </a:extLst>
          </p:cNvPr>
          <p:cNvSpPr/>
          <p:nvPr/>
        </p:nvSpPr>
        <p:spPr>
          <a:xfrm>
            <a:off x="-1" y="4033267"/>
            <a:ext cx="3483848" cy="31361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1A8437-9737-2241-B92F-5817DBDA2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48151"/>
            <a:ext cx="6381093" cy="551794"/>
          </a:xfrm>
        </p:spPr>
        <p:txBody>
          <a:bodyPr>
            <a:normAutofit/>
          </a:bodyPr>
          <a:lstStyle/>
          <a:p>
            <a:pPr algn="l"/>
            <a:r>
              <a:rPr lang="nl-BE" sz="1800" b="1" dirty="0"/>
              <a:t>Intensief maaimengsel voor drie winters 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0F38AC0A-A507-414B-BD42-5609A294F1D9}"/>
              </a:ext>
            </a:extLst>
          </p:cNvPr>
          <p:cNvSpPr/>
          <p:nvPr/>
        </p:nvSpPr>
        <p:spPr>
          <a:xfrm>
            <a:off x="0" y="158481"/>
            <a:ext cx="6858000" cy="644335"/>
          </a:xfrm>
          <a:prstGeom prst="rect">
            <a:avLst/>
          </a:prstGeom>
          <a:solidFill>
            <a:srgbClr val="2EB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2800" b="1" dirty="0">
                <a:solidFill>
                  <a:schemeClr val="bg1"/>
                </a:solidFill>
              </a:rPr>
              <a:t> </a:t>
            </a:r>
            <a:r>
              <a:rPr lang="nl-BE" sz="2000" b="1" dirty="0">
                <a:solidFill>
                  <a:schemeClr val="bg1"/>
                </a:solidFill>
              </a:rPr>
              <a:t>PRO-STAR® </a:t>
            </a:r>
            <a:r>
              <a:rPr lang="nl-BE" sz="2800" b="1" dirty="0">
                <a:solidFill>
                  <a:schemeClr val="bg1"/>
                </a:solidFill>
              </a:rPr>
              <a:t>TRIO PREFANAGE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A740AEB-49FA-8B41-8D38-20BD65A82D1B}"/>
              </a:ext>
            </a:extLst>
          </p:cNvPr>
          <p:cNvSpPr txBox="1"/>
          <p:nvPr/>
        </p:nvSpPr>
        <p:spPr>
          <a:xfrm>
            <a:off x="118242" y="4266282"/>
            <a:ext cx="31866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008F00"/>
                </a:solidFill>
              </a:rPr>
              <a:t>KENMERKEN</a:t>
            </a:r>
          </a:p>
          <a:p>
            <a:endParaRPr lang="nl-BE" sz="1400" b="1" dirty="0">
              <a:solidFill>
                <a:srgbClr val="008F00"/>
              </a:solidFill>
            </a:endParaRPr>
          </a:p>
          <a:p>
            <a:endParaRPr lang="nl-BE" sz="1400" b="1" dirty="0">
              <a:solidFill>
                <a:srgbClr val="008F00"/>
              </a:solidFill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8E25D01-0482-5D47-B75C-AC1A0BEF6C31}"/>
              </a:ext>
            </a:extLst>
          </p:cNvPr>
          <p:cNvSpPr txBox="1"/>
          <p:nvPr/>
        </p:nvSpPr>
        <p:spPr>
          <a:xfrm>
            <a:off x="3553152" y="4275424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008F00"/>
                </a:solidFill>
              </a:rPr>
              <a:t>SPECIFICATIES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A3128A0F-4611-1342-8EA2-D1E579F4C511}"/>
              </a:ext>
            </a:extLst>
          </p:cNvPr>
          <p:cNvSpPr txBox="1"/>
          <p:nvPr/>
        </p:nvSpPr>
        <p:spPr>
          <a:xfrm>
            <a:off x="3553152" y="7188791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008F00"/>
                </a:solidFill>
              </a:rPr>
              <a:t>SAMENSTELLING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CCBF3EE2-F4AC-1441-922C-253B1F9600AE}"/>
              </a:ext>
            </a:extLst>
          </p:cNvPr>
          <p:cNvSpPr txBox="1"/>
          <p:nvPr/>
        </p:nvSpPr>
        <p:spPr>
          <a:xfrm>
            <a:off x="3559064" y="4745551"/>
            <a:ext cx="3180694" cy="1754326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softEdge rad="571500"/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Voor max. drie winters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Aanbevolen zaaidichtheid: 50 kg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Verpakking: 25 kg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Beschikbaar met klaver:</a:t>
            </a:r>
          </a:p>
          <a:p>
            <a:r>
              <a:rPr lang="nl-BE" sz="1200" dirty="0"/>
              <a:t>	TRIO PREFANAGE PLUS</a:t>
            </a:r>
          </a:p>
          <a:p>
            <a:r>
              <a:rPr lang="nl-BE" sz="1200" dirty="0"/>
              <a:t>	(+ 20% RODE KLAVER)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422C5A31-D3F8-D545-9B85-E1352135C80D}"/>
              </a:ext>
            </a:extLst>
          </p:cNvPr>
          <p:cNvSpPr txBox="1"/>
          <p:nvPr/>
        </p:nvSpPr>
        <p:spPr>
          <a:xfrm>
            <a:off x="7598979" y="2089871"/>
            <a:ext cx="1213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2AD3CD9-E6AA-5141-A2B1-A45E207911B3}"/>
              </a:ext>
            </a:extLst>
          </p:cNvPr>
          <p:cNvSpPr txBox="1"/>
          <p:nvPr/>
        </p:nvSpPr>
        <p:spPr>
          <a:xfrm>
            <a:off x="740983" y="9510030"/>
            <a:ext cx="1008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Maaien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872F289-6B39-5649-9CC6-F5466D416A0C}"/>
              </a:ext>
            </a:extLst>
          </p:cNvPr>
          <p:cNvSpPr txBox="1"/>
          <p:nvPr/>
        </p:nvSpPr>
        <p:spPr>
          <a:xfrm>
            <a:off x="2197815" y="9510030"/>
            <a:ext cx="1120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>
                <a:solidFill>
                  <a:schemeClr val="bg1">
                    <a:lumMod val="50000"/>
                  </a:schemeClr>
                </a:solidFill>
              </a:rPr>
              <a:t>Beweiden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8CF7090B-2BF1-BA41-8F92-310DAA843CEE}"/>
              </a:ext>
            </a:extLst>
          </p:cNvPr>
          <p:cNvSpPr txBox="1"/>
          <p:nvPr/>
        </p:nvSpPr>
        <p:spPr>
          <a:xfrm>
            <a:off x="3791612" y="9510030"/>
            <a:ext cx="1120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Tijdelijk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579A2BCC-36D5-5241-B3B2-E0D5F0FF39C0}"/>
              </a:ext>
            </a:extLst>
          </p:cNvPr>
          <p:cNvSpPr txBox="1"/>
          <p:nvPr/>
        </p:nvSpPr>
        <p:spPr>
          <a:xfrm>
            <a:off x="5359788" y="9512328"/>
            <a:ext cx="11203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>
                <a:solidFill>
                  <a:schemeClr val="bg1">
                    <a:lumMod val="50000"/>
                  </a:schemeClr>
                </a:solidFill>
              </a:rPr>
              <a:t>Blijvend</a:t>
            </a:r>
          </a:p>
        </p:txBody>
      </p: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E5407628-C49B-0141-A416-61F353C86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847" y="9442670"/>
            <a:ext cx="377874" cy="360835"/>
          </a:xfrm>
          <a:prstGeom prst="rect">
            <a:avLst/>
          </a:prstGeom>
        </p:spPr>
      </p:pic>
      <p:sp>
        <p:nvSpPr>
          <p:cNvPr id="33" name="Ovaal 32">
            <a:extLst>
              <a:ext uri="{FF2B5EF4-FFF2-40B4-BE49-F238E27FC236}">
                <a16:creationId xmlns:a16="http://schemas.microsoft.com/office/drawing/2014/main" id="{687A7733-2096-6A43-AB86-8A09442870B8}"/>
              </a:ext>
            </a:extLst>
          </p:cNvPr>
          <p:cNvSpPr/>
          <p:nvPr/>
        </p:nvSpPr>
        <p:spPr>
          <a:xfrm>
            <a:off x="5030498" y="9497107"/>
            <a:ext cx="327658" cy="312883"/>
          </a:xfrm>
          <a:prstGeom prst="ellips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7AAC9196-8B7E-6A42-A4E3-89821D7198E7}"/>
              </a:ext>
            </a:extLst>
          </p:cNvPr>
          <p:cNvSpPr txBox="1"/>
          <p:nvPr/>
        </p:nvSpPr>
        <p:spPr>
          <a:xfrm>
            <a:off x="124152" y="4746587"/>
            <a:ext cx="33048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Combinatie van de beste rassen hybride en Engels raaigras</a:t>
            </a:r>
          </a:p>
          <a:p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Zeer hoog herstellingsvermogen</a:t>
            </a:r>
          </a:p>
          <a:p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Uitstekende wintervastheid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Intensief maaimengsel - maximale drogestofopbrengst over een langere periode (2,5 jaar)</a:t>
            </a:r>
          </a:p>
          <a:p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Ook geschikt voor voordroogproductie </a:t>
            </a:r>
          </a:p>
          <a:p>
            <a:endParaRPr lang="nl-BE" sz="1200" dirty="0"/>
          </a:p>
          <a:p>
            <a:endParaRPr lang="nl-BE" sz="1200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9A8890BA-2B6A-9B4D-B006-863D6B421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351" y="7328035"/>
            <a:ext cx="823541" cy="1470423"/>
          </a:xfrm>
          <a:prstGeom prst="rect">
            <a:avLst/>
          </a:prstGeom>
        </p:spPr>
      </p:pic>
      <p:sp>
        <p:nvSpPr>
          <p:cNvPr id="35" name="Ovaal 34">
            <a:extLst>
              <a:ext uri="{FF2B5EF4-FFF2-40B4-BE49-F238E27FC236}">
                <a16:creationId xmlns:a16="http://schemas.microsoft.com/office/drawing/2014/main" id="{6A43946A-B6E7-AD45-BF90-8DD542ED303D}"/>
              </a:ext>
            </a:extLst>
          </p:cNvPr>
          <p:cNvSpPr/>
          <p:nvPr/>
        </p:nvSpPr>
        <p:spPr>
          <a:xfrm>
            <a:off x="1868293" y="9466329"/>
            <a:ext cx="327658" cy="312883"/>
          </a:xfrm>
          <a:prstGeom prst="ellips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06C692E7-209F-B643-8329-A7430081D037}"/>
              </a:ext>
            </a:extLst>
          </p:cNvPr>
          <p:cNvSpPr txBox="1"/>
          <p:nvPr/>
        </p:nvSpPr>
        <p:spPr>
          <a:xfrm>
            <a:off x="3553152" y="7688750"/>
            <a:ext cx="330484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rgbClr val="92D050"/>
                </a:solidFill>
              </a:rPr>
              <a:t>Engels raaigras </a:t>
            </a:r>
            <a:r>
              <a:rPr lang="nl-BE" sz="1200" dirty="0" err="1">
                <a:solidFill>
                  <a:srgbClr val="92D050"/>
                </a:solidFill>
              </a:rPr>
              <a:t>tetraploïd</a:t>
            </a:r>
            <a:r>
              <a:rPr lang="nl-BE" sz="1200" dirty="0">
                <a:solidFill>
                  <a:srgbClr val="92D050"/>
                </a:solidFill>
              </a:rPr>
              <a:t> 50%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2"/>
                </a:solidFill>
              </a:rPr>
              <a:t>Engels raaigras diploïd 20%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4"/>
                </a:solidFill>
              </a:rPr>
              <a:t>Hybride raaigras 30%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541E7895-A3BB-1244-AAF9-48B6FF5D5D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353" y="9449155"/>
            <a:ext cx="377874" cy="360835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C7D685C6-AD67-CA4B-A35C-F14890456A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7488" b="7849"/>
          <a:stretch/>
        </p:blipFill>
        <p:spPr>
          <a:xfrm>
            <a:off x="-8862" y="1586084"/>
            <a:ext cx="6866862" cy="252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027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AA2B5E-E565-1346-871D-FC7969DBC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80E4C1C-65A6-5B19-1352-66EC7889B3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27031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1A8437-9737-2241-B92F-5817DBDA2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98723"/>
            <a:ext cx="6381093" cy="551794"/>
          </a:xfrm>
        </p:spPr>
        <p:txBody>
          <a:bodyPr>
            <a:normAutofit/>
          </a:bodyPr>
          <a:lstStyle/>
          <a:p>
            <a:pPr algn="l"/>
            <a:r>
              <a:rPr lang="nl-BE" sz="1800" b="1" dirty="0"/>
              <a:t>Knolvoetresistent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0F38AC0A-A507-414B-BD42-5609A294F1D9}"/>
              </a:ext>
            </a:extLst>
          </p:cNvPr>
          <p:cNvSpPr/>
          <p:nvPr/>
        </p:nvSpPr>
        <p:spPr>
          <a:xfrm>
            <a:off x="0" y="207909"/>
            <a:ext cx="6858000" cy="644335"/>
          </a:xfrm>
          <a:prstGeom prst="rect">
            <a:avLst/>
          </a:prstGeom>
          <a:solidFill>
            <a:srgbClr val="611E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2800" b="1" dirty="0">
                <a:solidFill>
                  <a:schemeClr val="bg1"/>
                </a:solidFill>
              </a:rPr>
              <a:t> </a:t>
            </a:r>
            <a:r>
              <a:rPr lang="nl-BE" sz="2000" b="1" dirty="0">
                <a:solidFill>
                  <a:schemeClr val="bg1"/>
                </a:solidFill>
              </a:rPr>
              <a:t>PRO-STAR® </a:t>
            </a:r>
            <a:r>
              <a:rPr lang="nl-BE" sz="2800" b="1" dirty="0">
                <a:solidFill>
                  <a:schemeClr val="bg1"/>
                </a:solidFill>
              </a:rPr>
              <a:t>BARTOLO PLUS</a:t>
            </a:r>
            <a:endParaRPr lang="nl-BE" sz="3200" b="1" dirty="0">
              <a:solidFill>
                <a:schemeClr val="bg1"/>
              </a:solidFill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E479164F-FBB0-6942-A774-9CFA8E535584}"/>
              </a:ext>
            </a:extLst>
          </p:cNvPr>
          <p:cNvSpPr/>
          <p:nvPr/>
        </p:nvSpPr>
        <p:spPr>
          <a:xfrm>
            <a:off x="118243" y="4600526"/>
            <a:ext cx="3429001" cy="40468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A740AEB-49FA-8B41-8D38-20BD65A82D1B}"/>
              </a:ext>
            </a:extLst>
          </p:cNvPr>
          <p:cNvSpPr txBox="1"/>
          <p:nvPr/>
        </p:nvSpPr>
        <p:spPr>
          <a:xfrm>
            <a:off x="242396" y="4755036"/>
            <a:ext cx="31866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611E2B"/>
                </a:solidFill>
              </a:rPr>
              <a:t>KENMERKEN</a:t>
            </a:r>
          </a:p>
          <a:p>
            <a:endParaRPr lang="nl-BE" sz="1400" b="1" dirty="0">
              <a:solidFill>
                <a:srgbClr val="611E2B"/>
              </a:solidFill>
            </a:endParaRPr>
          </a:p>
          <a:p>
            <a:endParaRPr lang="nl-BE" sz="1400" b="1" dirty="0">
              <a:solidFill>
                <a:srgbClr val="611E2B"/>
              </a:solidFill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8E25D01-0482-5D47-B75C-AC1A0BEF6C31}"/>
              </a:ext>
            </a:extLst>
          </p:cNvPr>
          <p:cNvSpPr txBox="1"/>
          <p:nvPr/>
        </p:nvSpPr>
        <p:spPr>
          <a:xfrm>
            <a:off x="3671396" y="4746970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611E2B"/>
                </a:solidFill>
              </a:rPr>
              <a:t>SPECIFICATIES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A3128A0F-4611-1342-8EA2-D1E579F4C511}"/>
              </a:ext>
            </a:extLst>
          </p:cNvPr>
          <p:cNvSpPr txBox="1"/>
          <p:nvPr/>
        </p:nvSpPr>
        <p:spPr>
          <a:xfrm>
            <a:off x="3702762" y="7691325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611E2B"/>
                </a:solidFill>
              </a:rPr>
              <a:t>SAMENSTELLING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CCBF3EE2-F4AC-1441-922C-253B1F9600AE}"/>
              </a:ext>
            </a:extLst>
          </p:cNvPr>
          <p:cNvSpPr txBox="1"/>
          <p:nvPr/>
        </p:nvSpPr>
        <p:spPr>
          <a:xfrm>
            <a:off x="3569051" y="5231076"/>
            <a:ext cx="3180694" cy="156966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softEdge rad="571500"/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Zaaitijdstip : </a:t>
            </a:r>
            <a:r>
              <a:rPr lang="nl-BE" sz="1200" b="1" dirty="0"/>
              <a:t>15 juli – 1 okt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Zaaidichtheid : </a:t>
            </a:r>
            <a:r>
              <a:rPr lang="nl-BE" sz="1200" b="1" dirty="0"/>
              <a:t>1 dos/ha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Verpakking = 20 kg = 1 dosis</a:t>
            </a:r>
          </a:p>
          <a:p>
            <a:endParaRPr lang="nl-BE" sz="1200" dirty="0"/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Aaltjesbestrijding 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BE" sz="1200" dirty="0"/>
              <a:t>Japanse haver reduceert wortellesieaaltje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422C5A31-D3F8-D545-9B85-E1352135C80D}"/>
              </a:ext>
            </a:extLst>
          </p:cNvPr>
          <p:cNvSpPr txBox="1"/>
          <p:nvPr/>
        </p:nvSpPr>
        <p:spPr>
          <a:xfrm>
            <a:off x="7598979" y="2089871"/>
            <a:ext cx="1213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dirty="0"/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876FFDCB-5393-BD4E-86F5-27B200AD2D40}"/>
              </a:ext>
            </a:extLst>
          </p:cNvPr>
          <p:cNvSpPr txBox="1"/>
          <p:nvPr/>
        </p:nvSpPr>
        <p:spPr>
          <a:xfrm>
            <a:off x="3706926" y="7979442"/>
            <a:ext cx="33048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 err="1">
                <a:solidFill>
                  <a:srgbClr val="92D050"/>
                </a:solidFill>
              </a:rPr>
              <a:t>Phacelia</a:t>
            </a:r>
            <a:r>
              <a:rPr lang="nl-BE" sz="1200" dirty="0">
                <a:solidFill>
                  <a:srgbClr val="92D050"/>
                </a:solidFill>
              </a:rPr>
              <a:t> 10%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rgbClr val="FF0000"/>
                </a:solidFill>
              </a:rPr>
              <a:t>Saffloer 10%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rgbClr val="00B0F0"/>
                </a:solidFill>
              </a:rPr>
              <a:t>Niger 10%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4"/>
                </a:solidFill>
              </a:rPr>
              <a:t>Alexandrijnse klaver 10%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2"/>
                </a:solidFill>
              </a:rPr>
              <a:t>Japanse haver 60%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7AAC9196-8B7E-6A42-A4E3-89821D7198E7}"/>
              </a:ext>
            </a:extLst>
          </p:cNvPr>
          <p:cNvSpPr txBox="1"/>
          <p:nvPr/>
        </p:nvSpPr>
        <p:spPr>
          <a:xfrm>
            <a:off x="242396" y="5231076"/>
            <a:ext cx="33048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Kan in alle teelten : ideaal in de groententeelt! 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Knolvoetresistent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Gemakkelijk te vernietigen in het voorjaar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Specifiek werkend op wortellesieaaltjes door de Japanse haver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 err="1"/>
              <a:t>Phacelia</a:t>
            </a:r>
            <a:r>
              <a:rPr lang="nl-BE" sz="1200" dirty="0"/>
              <a:t> &amp; Saffloer zijn neutraal naar aaltjes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EOC-TOPPER (kampioen in humus aanbreng)</a:t>
            </a:r>
          </a:p>
          <a:p>
            <a:endParaRPr lang="nl-BE" sz="1200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50AEEE50-C9FE-651D-986B-12FF981DD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96" y="1508094"/>
            <a:ext cx="3001845" cy="2854412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24F2E295-1F0D-E3D6-45A8-B01FA5F0E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1508093"/>
            <a:ext cx="2491250" cy="2885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728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E479164F-FBB0-6942-A774-9CFA8E535584}"/>
              </a:ext>
            </a:extLst>
          </p:cNvPr>
          <p:cNvSpPr/>
          <p:nvPr/>
        </p:nvSpPr>
        <p:spPr>
          <a:xfrm>
            <a:off x="118243" y="4481731"/>
            <a:ext cx="3539357" cy="31763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1A8437-9737-2241-B92F-5817DBDA2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98723"/>
            <a:ext cx="6381093" cy="551794"/>
          </a:xfrm>
        </p:spPr>
        <p:txBody>
          <a:bodyPr>
            <a:normAutofit/>
          </a:bodyPr>
          <a:lstStyle/>
          <a:p>
            <a:pPr algn="l"/>
            <a:r>
              <a:rPr lang="nl-BE" sz="1800" b="1" dirty="0"/>
              <a:t>Kwalitatief ruwvoedermengsel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0F38AC0A-A507-414B-BD42-5609A294F1D9}"/>
              </a:ext>
            </a:extLst>
          </p:cNvPr>
          <p:cNvSpPr/>
          <p:nvPr/>
        </p:nvSpPr>
        <p:spPr>
          <a:xfrm>
            <a:off x="0" y="207909"/>
            <a:ext cx="6858000" cy="644335"/>
          </a:xfrm>
          <a:prstGeom prst="rect">
            <a:avLst/>
          </a:prstGeom>
          <a:solidFill>
            <a:srgbClr val="611E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2800" b="1" dirty="0">
                <a:solidFill>
                  <a:schemeClr val="bg1"/>
                </a:solidFill>
              </a:rPr>
              <a:t> </a:t>
            </a:r>
            <a:r>
              <a:rPr lang="nl-BE" sz="2000" b="1" dirty="0">
                <a:solidFill>
                  <a:schemeClr val="bg1"/>
                </a:solidFill>
              </a:rPr>
              <a:t>PRO-STAR® </a:t>
            </a:r>
            <a:r>
              <a:rPr lang="nl-BE" sz="2800" b="1" dirty="0">
                <a:solidFill>
                  <a:schemeClr val="bg1"/>
                </a:solidFill>
              </a:rPr>
              <a:t>CARBO-N-FIX</a:t>
            </a:r>
            <a:endParaRPr lang="nl-BE" sz="3200" b="1" dirty="0">
              <a:solidFill>
                <a:schemeClr val="bg1"/>
              </a:solidFill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A740AEB-49FA-8B41-8D38-20BD65A82D1B}"/>
              </a:ext>
            </a:extLst>
          </p:cNvPr>
          <p:cNvSpPr txBox="1"/>
          <p:nvPr/>
        </p:nvSpPr>
        <p:spPr>
          <a:xfrm>
            <a:off x="242396" y="4636242"/>
            <a:ext cx="31866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611E2B"/>
                </a:solidFill>
              </a:rPr>
              <a:t>KENMERKEN</a:t>
            </a:r>
          </a:p>
          <a:p>
            <a:endParaRPr lang="nl-BE" sz="1400" b="1" dirty="0">
              <a:solidFill>
                <a:srgbClr val="611E2B"/>
              </a:solidFill>
            </a:endParaRPr>
          </a:p>
          <a:p>
            <a:endParaRPr lang="nl-BE" sz="1400" b="1" dirty="0">
              <a:solidFill>
                <a:srgbClr val="611E2B"/>
              </a:solidFill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8E25D01-0482-5D47-B75C-AC1A0BEF6C31}"/>
              </a:ext>
            </a:extLst>
          </p:cNvPr>
          <p:cNvSpPr txBox="1"/>
          <p:nvPr/>
        </p:nvSpPr>
        <p:spPr>
          <a:xfrm>
            <a:off x="3671396" y="4628176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611E2B"/>
                </a:solidFill>
              </a:rPr>
              <a:t>SPECIFICATIES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A3128A0F-4611-1342-8EA2-D1E579F4C511}"/>
              </a:ext>
            </a:extLst>
          </p:cNvPr>
          <p:cNvSpPr txBox="1"/>
          <p:nvPr/>
        </p:nvSpPr>
        <p:spPr>
          <a:xfrm>
            <a:off x="3702762" y="7738398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611E2B"/>
                </a:solidFill>
              </a:rPr>
              <a:t>SAMENSTELLING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CCBF3EE2-F4AC-1441-922C-253B1F9600AE}"/>
              </a:ext>
            </a:extLst>
          </p:cNvPr>
          <p:cNvSpPr txBox="1"/>
          <p:nvPr/>
        </p:nvSpPr>
        <p:spPr>
          <a:xfrm>
            <a:off x="3677306" y="5112282"/>
            <a:ext cx="3180694" cy="156966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softEdge rad="571500"/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Zaaitijdstip : </a:t>
            </a:r>
            <a:r>
              <a:rPr lang="nl-BE" sz="1200" b="1" dirty="0"/>
              <a:t>15 juli– 1 sept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Zaaidichtheid : </a:t>
            </a:r>
            <a:r>
              <a:rPr lang="nl-BE" sz="1200" b="1" dirty="0"/>
              <a:t>2 dosissen/ha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Verpakking = 25 kg = 1 dosis</a:t>
            </a:r>
          </a:p>
          <a:p>
            <a:endParaRPr lang="nl-BE" sz="1200" dirty="0"/>
          </a:p>
          <a:p>
            <a:endParaRPr lang="nl-BE" sz="1200" dirty="0"/>
          </a:p>
          <a:p>
            <a:endParaRPr lang="nl-BE" sz="1200" dirty="0"/>
          </a:p>
          <a:p>
            <a:endParaRPr lang="nl-BE" sz="1200" dirty="0"/>
          </a:p>
          <a:p>
            <a:endParaRPr lang="nl-BE" sz="1200" dirty="0">
              <a:solidFill>
                <a:srgbClr val="FF0000"/>
              </a:solidFill>
            </a:endParaRP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422C5A31-D3F8-D545-9B85-E1352135C80D}"/>
              </a:ext>
            </a:extLst>
          </p:cNvPr>
          <p:cNvSpPr txBox="1"/>
          <p:nvPr/>
        </p:nvSpPr>
        <p:spPr>
          <a:xfrm>
            <a:off x="7598979" y="2089871"/>
            <a:ext cx="1213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dirty="0"/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876FFDCB-5393-BD4E-86F5-27B200AD2D40}"/>
              </a:ext>
            </a:extLst>
          </p:cNvPr>
          <p:cNvSpPr txBox="1"/>
          <p:nvPr/>
        </p:nvSpPr>
        <p:spPr>
          <a:xfrm>
            <a:off x="3756343" y="8200063"/>
            <a:ext cx="3304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rgbClr val="92D050"/>
                </a:solidFill>
              </a:rPr>
              <a:t>Japanse haver 75%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2"/>
                </a:solidFill>
              </a:rPr>
              <a:t>Alexandrijnse klaver 15%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4"/>
                </a:solidFill>
              </a:rPr>
              <a:t>Wikken 10%</a:t>
            </a:r>
          </a:p>
        </p:txBody>
      </p: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FD96FC7D-6EC0-C84F-88D5-F65523D6E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895" y="7892286"/>
            <a:ext cx="808158" cy="1442958"/>
          </a:xfrm>
          <a:prstGeom prst="rect">
            <a:avLst/>
          </a:prstGeom>
        </p:spPr>
      </p:pic>
      <p:sp>
        <p:nvSpPr>
          <p:cNvPr id="42" name="Tekstvak 41">
            <a:extLst>
              <a:ext uri="{FF2B5EF4-FFF2-40B4-BE49-F238E27FC236}">
                <a16:creationId xmlns:a16="http://schemas.microsoft.com/office/drawing/2014/main" id="{8FD01CEC-69C2-D948-9AEC-314BD1EA87FC}"/>
              </a:ext>
            </a:extLst>
          </p:cNvPr>
          <p:cNvSpPr txBox="1"/>
          <p:nvPr/>
        </p:nvSpPr>
        <p:spPr>
          <a:xfrm>
            <a:off x="117762" y="3997081"/>
            <a:ext cx="21945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200" b="1" dirty="0">
                <a:solidFill>
                  <a:srgbClr val="611E2B"/>
                </a:solidFill>
              </a:rPr>
              <a:t>JAPANSE HAVER</a:t>
            </a:r>
          </a:p>
        </p:txBody>
      </p:sp>
      <p:sp>
        <p:nvSpPr>
          <p:cNvPr id="43" name="Tekstvak 42">
            <a:extLst>
              <a:ext uri="{FF2B5EF4-FFF2-40B4-BE49-F238E27FC236}">
                <a16:creationId xmlns:a16="http://schemas.microsoft.com/office/drawing/2014/main" id="{435A2999-B1D2-7E45-9773-7C2E29D9B9C0}"/>
              </a:ext>
            </a:extLst>
          </p:cNvPr>
          <p:cNvSpPr txBox="1"/>
          <p:nvPr/>
        </p:nvSpPr>
        <p:spPr>
          <a:xfrm>
            <a:off x="2285100" y="3995193"/>
            <a:ext cx="2411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200" b="1" dirty="0">
                <a:solidFill>
                  <a:srgbClr val="611E2B"/>
                </a:solidFill>
              </a:rPr>
              <a:t>ALEXANDRIJNSE KLAVER</a:t>
            </a:r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1B68F6FE-B69A-D149-9145-181E1F3CCC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7135" r="66910"/>
          <a:stretch/>
        </p:blipFill>
        <p:spPr>
          <a:xfrm>
            <a:off x="117763" y="1906898"/>
            <a:ext cx="2194514" cy="1902289"/>
          </a:xfrm>
          <a:prstGeom prst="rect">
            <a:avLst/>
          </a:prstGeom>
        </p:spPr>
      </p:pic>
      <p:sp>
        <p:nvSpPr>
          <p:cNvPr id="26" name="Tekstvak 25">
            <a:extLst>
              <a:ext uri="{FF2B5EF4-FFF2-40B4-BE49-F238E27FC236}">
                <a16:creationId xmlns:a16="http://schemas.microsoft.com/office/drawing/2014/main" id="{B9007887-BE7D-C146-AE72-F648F4A87516}"/>
              </a:ext>
            </a:extLst>
          </p:cNvPr>
          <p:cNvSpPr txBox="1"/>
          <p:nvPr/>
        </p:nvSpPr>
        <p:spPr>
          <a:xfrm>
            <a:off x="4696204" y="3992158"/>
            <a:ext cx="1810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200" b="1" dirty="0">
                <a:solidFill>
                  <a:srgbClr val="611E2B"/>
                </a:solidFill>
              </a:rPr>
              <a:t>WIKKE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DB990C7-0CC9-3B4E-9C0F-4C3C1D38B20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6583"/>
          <a:stretch/>
        </p:blipFill>
        <p:spPr>
          <a:xfrm>
            <a:off x="2312277" y="1906898"/>
            <a:ext cx="2383927" cy="190228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36C829D2-82FC-F145-84FC-BD4E1BA51DF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3973"/>
          <a:stretch/>
        </p:blipFill>
        <p:spPr>
          <a:xfrm>
            <a:off x="4550985" y="1897836"/>
            <a:ext cx="2118756" cy="1917993"/>
          </a:xfrm>
          <a:prstGeom prst="rect">
            <a:avLst/>
          </a:prstGeom>
        </p:spPr>
      </p:pic>
      <p:sp>
        <p:nvSpPr>
          <p:cNvPr id="41" name="Afgeronde rechthoek 40">
            <a:extLst>
              <a:ext uri="{FF2B5EF4-FFF2-40B4-BE49-F238E27FC236}">
                <a16:creationId xmlns:a16="http://schemas.microsoft.com/office/drawing/2014/main" id="{8EE13EB8-E90B-254E-910D-2C49C4733810}"/>
              </a:ext>
            </a:extLst>
          </p:cNvPr>
          <p:cNvSpPr/>
          <p:nvPr/>
        </p:nvSpPr>
        <p:spPr>
          <a:xfrm>
            <a:off x="117762" y="1837566"/>
            <a:ext cx="6631983" cy="2030757"/>
          </a:xfrm>
          <a:prstGeom prst="roundRect">
            <a:avLst/>
          </a:prstGeom>
          <a:noFill/>
          <a:ln w="184150">
            <a:solidFill>
              <a:srgbClr val="611E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C96424C8-A05B-324A-AA1B-8EDFB6C22508}"/>
              </a:ext>
            </a:extLst>
          </p:cNvPr>
          <p:cNvSpPr txBox="1"/>
          <p:nvPr/>
        </p:nvSpPr>
        <p:spPr>
          <a:xfrm>
            <a:off x="242396" y="4935953"/>
            <a:ext cx="330484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Ideaal voor een rotatie akkerbouwgewassen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Vlugge installatie en bodembedekking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Snelle snede ruwvoeder in het najaar met uitstekende voederwaarde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Zeer goede bodemvruchtbaarheid dankzij de vlinderbloemigen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Vriest goed kapot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Laat droog land 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endParaRPr lang="nl-BE" sz="1200" dirty="0"/>
          </a:p>
        </p:txBody>
      </p:sp>
    </p:spTree>
    <p:extLst>
      <p:ext uri="{BB962C8B-B14F-4D97-AF65-F5344CB8AC3E}">
        <p14:creationId xmlns:p14="http://schemas.microsoft.com/office/powerpoint/2010/main" val="4167890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A41702E6-5639-784A-A684-1CD453FA45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135"/>
          <a:stretch/>
        </p:blipFill>
        <p:spPr>
          <a:xfrm>
            <a:off x="117762" y="1906898"/>
            <a:ext cx="6631983" cy="190228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A1A8437-9737-2241-B92F-5817DBDA2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98723"/>
            <a:ext cx="6381093" cy="551794"/>
          </a:xfrm>
        </p:spPr>
        <p:txBody>
          <a:bodyPr>
            <a:normAutofit/>
          </a:bodyPr>
          <a:lstStyle/>
          <a:p>
            <a:pPr algn="l"/>
            <a:r>
              <a:rPr lang="nl-BE" sz="1800" b="1" dirty="0"/>
              <a:t>Universeel mengsel, knolvoetresistent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0F38AC0A-A507-414B-BD42-5609A294F1D9}"/>
              </a:ext>
            </a:extLst>
          </p:cNvPr>
          <p:cNvSpPr/>
          <p:nvPr/>
        </p:nvSpPr>
        <p:spPr>
          <a:xfrm>
            <a:off x="0" y="207909"/>
            <a:ext cx="6858000" cy="644335"/>
          </a:xfrm>
          <a:prstGeom prst="rect">
            <a:avLst/>
          </a:prstGeom>
          <a:solidFill>
            <a:srgbClr val="611E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2800" b="1" dirty="0">
                <a:solidFill>
                  <a:schemeClr val="bg1"/>
                </a:solidFill>
              </a:rPr>
              <a:t> </a:t>
            </a:r>
            <a:r>
              <a:rPr lang="nl-BE" sz="2000" b="1" dirty="0">
                <a:solidFill>
                  <a:schemeClr val="bg1"/>
                </a:solidFill>
              </a:rPr>
              <a:t>PRO-STAR® </a:t>
            </a:r>
            <a:r>
              <a:rPr lang="nl-BE" sz="2800" b="1" dirty="0">
                <a:solidFill>
                  <a:schemeClr val="bg1"/>
                </a:solidFill>
              </a:rPr>
              <a:t>ELKINIO</a:t>
            </a:r>
            <a:endParaRPr lang="nl-BE" sz="3200" b="1" dirty="0">
              <a:solidFill>
                <a:schemeClr val="bg1"/>
              </a:solidFill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E479164F-FBB0-6942-A774-9CFA8E535584}"/>
              </a:ext>
            </a:extLst>
          </p:cNvPr>
          <p:cNvSpPr/>
          <p:nvPr/>
        </p:nvSpPr>
        <p:spPr>
          <a:xfrm>
            <a:off x="118243" y="4600526"/>
            <a:ext cx="3429001" cy="40468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A740AEB-49FA-8B41-8D38-20BD65A82D1B}"/>
              </a:ext>
            </a:extLst>
          </p:cNvPr>
          <p:cNvSpPr txBox="1"/>
          <p:nvPr/>
        </p:nvSpPr>
        <p:spPr>
          <a:xfrm>
            <a:off x="242396" y="4755036"/>
            <a:ext cx="31866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611E2B"/>
                </a:solidFill>
              </a:rPr>
              <a:t>KENMERKEN</a:t>
            </a:r>
          </a:p>
          <a:p>
            <a:endParaRPr lang="nl-BE" sz="1400" b="1" dirty="0">
              <a:solidFill>
                <a:srgbClr val="611E2B"/>
              </a:solidFill>
            </a:endParaRPr>
          </a:p>
          <a:p>
            <a:endParaRPr lang="nl-BE" sz="1400" b="1" dirty="0">
              <a:solidFill>
                <a:srgbClr val="611E2B"/>
              </a:solidFill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8E25D01-0482-5D47-B75C-AC1A0BEF6C31}"/>
              </a:ext>
            </a:extLst>
          </p:cNvPr>
          <p:cNvSpPr txBox="1"/>
          <p:nvPr/>
        </p:nvSpPr>
        <p:spPr>
          <a:xfrm>
            <a:off x="3671396" y="4746970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611E2B"/>
                </a:solidFill>
              </a:rPr>
              <a:t>SPECIFICATIES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A3128A0F-4611-1342-8EA2-D1E579F4C511}"/>
              </a:ext>
            </a:extLst>
          </p:cNvPr>
          <p:cNvSpPr txBox="1"/>
          <p:nvPr/>
        </p:nvSpPr>
        <p:spPr>
          <a:xfrm>
            <a:off x="3702762" y="7691325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611E2B"/>
                </a:solidFill>
              </a:rPr>
              <a:t>SAMENSTELLING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CCBF3EE2-F4AC-1441-922C-253B1F9600AE}"/>
              </a:ext>
            </a:extLst>
          </p:cNvPr>
          <p:cNvSpPr txBox="1"/>
          <p:nvPr/>
        </p:nvSpPr>
        <p:spPr>
          <a:xfrm>
            <a:off x="3569051" y="5231076"/>
            <a:ext cx="3180694" cy="156966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softEdge rad="571500"/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Zaaitijdstip : </a:t>
            </a:r>
            <a:r>
              <a:rPr lang="nl-BE" sz="1200" b="1" dirty="0"/>
              <a:t>15 juli – 30 sept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Zaaidichtheid : </a:t>
            </a:r>
            <a:r>
              <a:rPr lang="nl-BE" sz="1200" b="1" dirty="0"/>
              <a:t>3 dosissen/ha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Verpakking = 20 kg = 1 dosis</a:t>
            </a:r>
          </a:p>
          <a:p>
            <a:endParaRPr lang="nl-BE" sz="1200" dirty="0"/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Aaltjesbestrijding 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BE" sz="1200" dirty="0"/>
              <a:t>Japanse haver reduceert wortellesieaaltje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422C5A31-D3F8-D545-9B85-E1352135C80D}"/>
              </a:ext>
            </a:extLst>
          </p:cNvPr>
          <p:cNvSpPr txBox="1"/>
          <p:nvPr/>
        </p:nvSpPr>
        <p:spPr>
          <a:xfrm>
            <a:off x="7598979" y="2089871"/>
            <a:ext cx="1213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dirty="0"/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876FFDCB-5393-BD4E-86F5-27B200AD2D40}"/>
              </a:ext>
            </a:extLst>
          </p:cNvPr>
          <p:cNvSpPr txBox="1"/>
          <p:nvPr/>
        </p:nvSpPr>
        <p:spPr>
          <a:xfrm>
            <a:off x="3706926" y="7993972"/>
            <a:ext cx="3304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rgbClr val="92D050"/>
                </a:solidFill>
              </a:rPr>
              <a:t>Zomerhaver 49%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2"/>
                </a:solidFill>
              </a:rPr>
              <a:t>Japanse haver 51%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7AAC9196-8B7E-6A42-A4E3-89821D7198E7}"/>
              </a:ext>
            </a:extLst>
          </p:cNvPr>
          <p:cNvSpPr txBox="1"/>
          <p:nvPr/>
        </p:nvSpPr>
        <p:spPr>
          <a:xfrm>
            <a:off x="242396" y="5231076"/>
            <a:ext cx="33048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Kan in alle teelten : ideaal in een rotatie van akkerbouwgewassen, maar ook in de groententeelt!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Specifiek voor percelen met problemen met haagwinde en veenwortel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Knolvoetresistent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Gemakkelijk te vernietigen in het voorjaar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Specifiek werkend op wortellesieaaltjes door de Japanse haver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Lange zaaiperiode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EOC-TOPPER (kampioen in humus aanbreng)</a:t>
            </a:r>
          </a:p>
          <a:p>
            <a:endParaRPr lang="nl-BE" sz="1200" dirty="0"/>
          </a:p>
        </p:txBody>
      </p:sp>
      <p:sp>
        <p:nvSpPr>
          <p:cNvPr id="43" name="Tekstvak 42">
            <a:extLst>
              <a:ext uri="{FF2B5EF4-FFF2-40B4-BE49-F238E27FC236}">
                <a16:creationId xmlns:a16="http://schemas.microsoft.com/office/drawing/2014/main" id="{435A2999-B1D2-7E45-9773-7C2E29D9B9C0}"/>
              </a:ext>
            </a:extLst>
          </p:cNvPr>
          <p:cNvSpPr txBox="1"/>
          <p:nvPr/>
        </p:nvSpPr>
        <p:spPr>
          <a:xfrm>
            <a:off x="190864" y="4058905"/>
            <a:ext cx="3238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200" b="1" dirty="0">
                <a:solidFill>
                  <a:srgbClr val="611E2B"/>
                </a:solidFill>
              </a:rPr>
              <a:t>ZOMERHAVER</a:t>
            </a:r>
          </a:p>
        </p:txBody>
      </p:sp>
      <p:sp>
        <p:nvSpPr>
          <p:cNvPr id="41" name="Afgeronde rechthoek 40">
            <a:extLst>
              <a:ext uri="{FF2B5EF4-FFF2-40B4-BE49-F238E27FC236}">
                <a16:creationId xmlns:a16="http://schemas.microsoft.com/office/drawing/2014/main" id="{8EE13EB8-E90B-254E-910D-2C49C4733810}"/>
              </a:ext>
            </a:extLst>
          </p:cNvPr>
          <p:cNvSpPr/>
          <p:nvPr/>
        </p:nvSpPr>
        <p:spPr>
          <a:xfrm>
            <a:off x="117762" y="1837566"/>
            <a:ext cx="6631983" cy="2030757"/>
          </a:xfrm>
          <a:prstGeom prst="roundRect">
            <a:avLst/>
          </a:prstGeom>
          <a:noFill/>
          <a:ln w="184150">
            <a:solidFill>
              <a:srgbClr val="611E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4" name="Tekstvak 33">
            <a:extLst>
              <a:ext uri="{FF2B5EF4-FFF2-40B4-BE49-F238E27FC236}">
                <a16:creationId xmlns:a16="http://schemas.microsoft.com/office/drawing/2014/main" id="{45AC444B-EFD3-CB49-B977-28F728D4F9ED}"/>
              </a:ext>
            </a:extLst>
          </p:cNvPr>
          <p:cNvSpPr txBox="1"/>
          <p:nvPr/>
        </p:nvSpPr>
        <p:spPr>
          <a:xfrm>
            <a:off x="3429000" y="4053080"/>
            <a:ext cx="32131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200" b="1" dirty="0">
                <a:solidFill>
                  <a:srgbClr val="611E2B"/>
                </a:solidFill>
              </a:rPr>
              <a:t>JAPANSE HAVER</a:t>
            </a:r>
          </a:p>
        </p:txBody>
      </p:sp>
    </p:spTree>
    <p:extLst>
      <p:ext uri="{BB962C8B-B14F-4D97-AF65-F5344CB8AC3E}">
        <p14:creationId xmlns:p14="http://schemas.microsoft.com/office/powerpoint/2010/main" val="2617395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CD17083F-7516-C31F-C381-46E18658D2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900" t="4113" r="22984" b="23008"/>
          <a:stretch/>
        </p:blipFill>
        <p:spPr>
          <a:xfrm>
            <a:off x="3282759" y="1883899"/>
            <a:ext cx="3429001" cy="1922733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53D3BB30-CB83-1947-91B0-CFA9DA27FD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60168" t="30131" r="-25816" b="24034"/>
          <a:stretch/>
        </p:blipFill>
        <p:spPr>
          <a:xfrm>
            <a:off x="-1724700" y="1878221"/>
            <a:ext cx="5932708" cy="194944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A1A8437-9737-2241-B92F-5817DBDA2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98723"/>
            <a:ext cx="6381093" cy="551794"/>
          </a:xfrm>
        </p:spPr>
        <p:txBody>
          <a:bodyPr>
            <a:normAutofit/>
          </a:bodyPr>
          <a:lstStyle/>
          <a:p>
            <a:pPr algn="l"/>
            <a:r>
              <a:rPr lang="nl-BE" sz="1800" b="1" dirty="0"/>
              <a:t>Ideale groenbedekker voor de akkerbouwer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0F38AC0A-A507-414B-BD42-5609A294F1D9}"/>
              </a:ext>
            </a:extLst>
          </p:cNvPr>
          <p:cNvSpPr/>
          <p:nvPr/>
        </p:nvSpPr>
        <p:spPr>
          <a:xfrm>
            <a:off x="0" y="207909"/>
            <a:ext cx="6858000" cy="644335"/>
          </a:xfrm>
          <a:prstGeom prst="rect">
            <a:avLst/>
          </a:prstGeom>
          <a:solidFill>
            <a:srgbClr val="611E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2800" b="1" dirty="0">
                <a:solidFill>
                  <a:schemeClr val="bg1"/>
                </a:solidFill>
              </a:rPr>
              <a:t> </a:t>
            </a:r>
            <a:r>
              <a:rPr lang="nl-BE" sz="2000" b="1" dirty="0">
                <a:solidFill>
                  <a:schemeClr val="bg1"/>
                </a:solidFill>
              </a:rPr>
              <a:t>PRO-STAR® </a:t>
            </a:r>
            <a:r>
              <a:rPr lang="nl-BE" sz="2800" b="1" dirty="0">
                <a:solidFill>
                  <a:schemeClr val="bg1"/>
                </a:solidFill>
              </a:rPr>
              <a:t>FIELDMIX </a:t>
            </a:r>
            <a:endParaRPr lang="nl-BE" sz="3200" b="1" dirty="0">
              <a:solidFill>
                <a:schemeClr val="bg1"/>
              </a:solidFill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E479164F-FBB0-6942-A774-9CFA8E535584}"/>
              </a:ext>
            </a:extLst>
          </p:cNvPr>
          <p:cNvSpPr/>
          <p:nvPr/>
        </p:nvSpPr>
        <p:spPr>
          <a:xfrm>
            <a:off x="118243" y="4888200"/>
            <a:ext cx="3429001" cy="28514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A740AEB-49FA-8B41-8D38-20BD65A82D1B}"/>
              </a:ext>
            </a:extLst>
          </p:cNvPr>
          <p:cNvSpPr txBox="1"/>
          <p:nvPr/>
        </p:nvSpPr>
        <p:spPr>
          <a:xfrm>
            <a:off x="242396" y="5042710"/>
            <a:ext cx="31866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611E2B"/>
                </a:solidFill>
              </a:rPr>
              <a:t>KENMERKEN</a:t>
            </a:r>
          </a:p>
          <a:p>
            <a:endParaRPr lang="nl-BE" sz="1400" b="1" dirty="0">
              <a:solidFill>
                <a:srgbClr val="611E2B"/>
              </a:solidFill>
            </a:endParaRPr>
          </a:p>
          <a:p>
            <a:endParaRPr lang="nl-BE" sz="1400" b="1" dirty="0">
              <a:solidFill>
                <a:srgbClr val="611E2B"/>
              </a:solidFill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8E25D01-0482-5D47-B75C-AC1A0BEF6C31}"/>
              </a:ext>
            </a:extLst>
          </p:cNvPr>
          <p:cNvSpPr txBox="1"/>
          <p:nvPr/>
        </p:nvSpPr>
        <p:spPr>
          <a:xfrm>
            <a:off x="3671396" y="5034644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611E2B"/>
                </a:solidFill>
              </a:rPr>
              <a:t>SPECIFICATIES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A3128A0F-4611-1342-8EA2-D1E579F4C511}"/>
              </a:ext>
            </a:extLst>
          </p:cNvPr>
          <p:cNvSpPr txBox="1"/>
          <p:nvPr/>
        </p:nvSpPr>
        <p:spPr>
          <a:xfrm>
            <a:off x="3702762" y="7956692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611E2B"/>
                </a:solidFill>
              </a:rPr>
              <a:t>SAMENSTELLING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CCBF3EE2-F4AC-1441-922C-253B1F9600AE}"/>
              </a:ext>
            </a:extLst>
          </p:cNvPr>
          <p:cNvSpPr txBox="1"/>
          <p:nvPr/>
        </p:nvSpPr>
        <p:spPr>
          <a:xfrm>
            <a:off x="3677306" y="5518750"/>
            <a:ext cx="3180694" cy="1200329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softEdge rad="571500"/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Zaaitijdstip : </a:t>
            </a:r>
            <a:r>
              <a:rPr lang="nl-BE" sz="1200" b="1" dirty="0"/>
              <a:t>15 juli – 1 sept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Zaaidichtheid : </a:t>
            </a:r>
            <a:r>
              <a:rPr lang="nl-BE" sz="1200" b="1" dirty="0"/>
              <a:t>0,5 dosis/ha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Verpakking = 25 kg = 1 dosis</a:t>
            </a:r>
          </a:p>
          <a:p>
            <a:endParaRPr lang="nl-BE" sz="1200" dirty="0"/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Vorstgevoeligheid : +++++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422C5A31-D3F8-D545-9B85-E1352135C80D}"/>
              </a:ext>
            </a:extLst>
          </p:cNvPr>
          <p:cNvSpPr txBox="1"/>
          <p:nvPr/>
        </p:nvSpPr>
        <p:spPr>
          <a:xfrm>
            <a:off x="7598979" y="2089871"/>
            <a:ext cx="1213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dirty="0"/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876FFDCB-5393-BD4E-86F5-27B200AD2D40}"/>
              </a:ext>
            </a:extLst>
          </p:cNvPr>
          <p:cNvSpPr txBox="1"/>
          <p:nvPr/>
        </p:nvSpPr>
        <p:spPr>
          <a:xfrm>
            <a:off x="3643641" y="8503475"/>
            <a:ext cx="3304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rgbClr val="92D050"/>
                </a:solidFill>
              </a:rPr>
              <a:t>Reducerende gele mosterd 60%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 err="1">
                <a:solidFill>
                  <a:schemeClr val="accent2"/>
                </a:solidFill>
              </a:rPr>
              <a:t>Phacelia</a:t>
            </a:r>
            <a:r>
              <a:rPr lang="nl-BE" sz="1200" dirty="0">
                <a:solidFill>
                  <a:schemeClr val="accent2"/>
                </a:solidFill>
              </a:rPr>
              <a:t> 40%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7AAC9196-8B7E-6A42-A4E3-89821D7198E7}"/>
              </a:ext>
            </a:extLst>
          </p:cNvPr>
          <p:cNvSpPr txBox="1"/>
          <p:nvPr/>
        </p:nvSpPr>
        <p:spPr>
          <a:xfrm>
            <a:off x="242396" y="5518750"/>
            <a:ext cx="33048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Hoge humusaanbreng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Goede en snelle herfstbedekking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Beperkt erosieverliezen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Legt de mineralen vast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Vriest perfect kapot</a:t>
            </a:r>
          </a:p>
        </p:txBody>
      </p: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FD96FC7D-6EC0-C84F-88D5-F65523D6E7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9956" y="8353658"/>
            <a:ext cx="808158" cy="1442958"/>
          </a:xfrm>
          <a:prstGeom prst="rect">
            <a:avLst/>
          </a:prstGeom>
        </p:spPr>
      </p:pic>
      <p:sp>
        <p:nvSpPr>
          <p:cNvPr id="43" name="Tekstvak 42">
            <a:extLst>
              <a:ext uri="{FF2B5EF4-FFF2-40B4-BE49-F238E27FC236}">
                <a16:creationId xmlns:a16="http://schemas.microsoft.com/office/drawing/2014/main" id="{435A2999-B1D2-7E45-9773-7C2E29D9B9C0}"/>
              </a:ext>
            </a:extLst>
          </p:cNvPr>
          <p:cNvSpPr txBox="1"/>
          <p:nvPr/>
        </p:nvSpPr>
        <p:spPr>
          <a:xfrm>
            <a:off x="371226" y="4048079"/>
            <a:ext cx="26374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200" b="1" dirty="0">
                <a:solidFill>
                  <a:srgbClr val="611E2B"/>
                </a:solidFill>
              </a:rPr>
              <a:t>GELE MOSTERD REDUCEREND</a:t>
            </a:r>
          </a:p>
        </p:txBody>
      </p:sp>
      <p:sp>
        <p:nvSpPr>
          <p:cNvPr id="41" name="Afgeronde rechthoek 40">
            <a:extLst>
              <a:ext uri="{FF2B5EF4-FFF2-40B4-BE49-F238E27FC236}">
                <a16:creationId xmlns:a16="http://schemas.microsoft.com/office/drawing/2014/main" id="{8EE13EB8-E90B-254E-910D-2C49C4733810}"/>
              </a:ext>
            </a:extLst>
          </p:cNvPr>
          <p:cNvSpPr/>
          <p:nvPr/>
        </p:nvSpPr>
        <p:spPr>
          <a:xfrm>
            <a:off x="117762" y="1837566"/>
            <a:ext cx="6631983" cy="2030757"/>
          </a:xfrm>
          <a:prstGeom prst="roundRect">
            <a:avLst/>
          </a:prstGeom>
          <a:noFill/>
          <a:ln w="184150">
            <a:solidFill>
              <a:srgbClr val="611E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4" name="Tekstvak 33">
            <a:extLst>
              <a:ext uri="{FF2B5EF4-FFF2-40B4-BE49-F238E27FC236}">
                <a16:creationId xmlns:a16="http://schemas.microsoft.com/office/drawing/2014/main" id="{45AC444B-EFD3-CB49-B977-28F728D4F9ED}"/>
              </a:ext>
            </a:extLst>
          </p:cNvPr>
          <p:cNvSpPr txBox="1"/>
          <p:nvPr/>
        </p:nvSpPr>
        <p:spPr>
          <a:xfrm>
            <a:off x="3406912" y="4044652"/>
            <a:ext cx="33048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200" b="1" dirty="0">
                <a:solidFill>
                  <a:srgbClr val="611E2B"/>
                </a:solidFill>
              </a:rPr>
              <a:t>PHACELIA</a:t>
            </a:r>
          </a:p>
        </p:txBody>
      </p:sp>
    </p:spTree>
    <p:extLst>
      <p:ext uri="{BB962C8B-B14F-4D97-AF65-F5344CB8AC3E}">
        <p14:creationId xmlns:p14="http://schemas.microsoft.com/office/powerpoint/2010/main" val="40360256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2C741-05ED-C4CB-DB6B-928B48AA3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DE837146-0C4F-6839-5EA7-97C7543D24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869" b="47857"/>
          <a:stretch/>
        </p:blipFill>
        <p:spPr>
          <a:xfrm>
            <a:off x="190864" y="1857224"/>
            <a:ext cx="1170181" cy="2030758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9950F7D1-DBD3-E2B2-085B-1DA84BC6A9EC}"/>
              </a:ext>
            </a:extLst>
          </p:cNvPr>
          <p:cNvSpPr/>
          <p:nvPr/>
        </p:nvSpPr>
        <p:spPr>
          <a:xfrm>
            <a:off x="118243" y="4481731"/>
            <a:ext cx="3553153" cy="42691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802894-2E37-3B4A-CD9C-4A261F6597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98723"/>
            <a:ext cx="6381093" cy="551794"/>
          </a:xfrm>
        </p:spPr>
        <p:txBody>
          <a:bodyPr>
            <a:normAutofit/>
          </a:bodyPr>
          <a:lstStyle/>
          <a:p>
            <a:pPr algn="l"/>
            <a:r>
              <a:rPr lang="nl-BE" sz="1800" b="1" dirty="0"/>
              <a:t>Knolvoetresistent, specifiek voor rotatie kolen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6ACD9955-FBC1-A72B-C763-D000CD18EDA2}"/>
              </a:ext>
            </a:extLst>
          </p:cNvPr>
          <p:cNvSpPr/>
          <p:nvPr/>
        </p:nvSpPr>
        <p:spPr>
          <a:xfrm>
            <a:off x="0" y="207909"/>
            <a:ext cx="6858000" cy="644335"/>
          </a:xfrm>
          <a:prstGeom prst="rect">
            <a:avLst/>
          </a:prstGeom>
          <a:solidFill>
            <a:srgbClr val="611E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2800" b="1" dirty="0">
                <a:solidFill>
                  <a:schemeClr val="bg1"/>
                </a:solidFill>
              </a:rPr>
              <a:t> </a:t>
            </a:r>
            <a:r>
              <a:rPr lang="nl-BE" sz="2000" b="1" dirty="0">
                <a:solidFill>
                  <a:schemeClr val="bg1"/>
                </a:solidFill>
              </a:rPr>
              <a:t>PRO-STAR® </a:t>
            </a:r>
            <a:r>
              <a:rPr lang="nl-BE" sz="2800" b="1" dirty="0">
                <a:solidFill>
                  <a:schemeClr val="bg1"/>
                </a:solidFill>
              </a:rPr>
              <a:t>LIBRA PLUS</a:t>
            </a:r>
            <a:endParaRPr lang="nl-BE" sz="3200" b="1" dirty="0">
              <a:solidFill>
                <a:schemeClr val="bg1"/>
              </a:solidFill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96D59999-F737-462C-C431-D2B88F28C11E}"/>
              </a:ext>
            </a:extLst>
          </p:cNvPr>
          <p:cNvSpPr txBox="1"/>
          <p:nvPr/>
        </p:nvSpPr>
        <p:spPr>
          <a:xfrm>
            <a:off x="242396" y="4636242"/>
            <a:ext cx="31866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611E2B"/>
                </a:solidFill>
              </a:rPr>
              <a:t>KENMERKEN</a:t>
            </a:r>
          </a:p>
          <a:p>
            <a:endParaRPr lang="nl-BE" sz="1400" b="1" dirty="0">
              <a:solidFill>
                <a:srgbClr val="611E2B"/>
              </a:solidFill>
            </a:endParaRPr>
          </a:p>
          <a:p>
            <a:endParaRPr lang="nl-BE" sz="1400" b="1" dirty="0">
              <a:solidFill>
                <a:srgbClr val="611E2B"/>
              </a:solidFill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CB3D5DA-BBF5-C8F7-1CEF-C7F6C1E78810}"/>
              </a:ext>
            </a:extLst>
          </p:cNvPr>
          <p:cNvSpPr txBox="1"/>
          <p:nvPr/>
        </p:nvSpPr>
        <p:spPr>
          <a:xfrm>
            <a:off x="3671396" y="4628176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611E2B"/>
                </a:solidFill>
              </a:rPr>
              <a:t>SPECIFICATIES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C1DE3E3F-D12A-2559-FD5D-B512ABF85600}"/>
              </a:ext>
            </a:extLst>
          </p:cNvPr>
          <p:cNvSpPr txBox="1"/>
          <p:nvPr/>
        </p:nvSpPr>
        <p:spPr>
          <a:xfrm>
            <a:off x="3979632" y="8072361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611E2B"/>
                </a:solidFill>
              </a:rPr>
              <a:t>SAMENSTELLING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A57A112C-DAE0-1B3E-1163-959A5C17B9BC}"/>
              </a:ext>
            </a:extLst>
          </p:cNvPr>
          <p:cNvSpPr txBox="1"/>
          <p:nvPr/>
        </p:nvSpPr>
        <p:spPr>
          <a:xfrm>
            <a:off x="3677306" y="5112282"/>
            <a:ext cx="3180694" cy="1200329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softEdge rad="571500"/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Zaaitijdstip : </a:t>
            </a:r>
            <a:r>
              <a:rPr lang="nl-BE" sz="1200" b="1" dirty="0"/>
              <a:t>15 juli – 1 sept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Zaaidichtheid : </a:t>
            </a:r>
            <a:r>
              <a:rPr lang="nl-BE" sz="1200" b="1" dirty="0"/>
              <a:t>1 dosis/ha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Verpakking = 20 kg = 1 dosis</a:t>
            </a:r>
          </a:p>
          <a:p>
            <a:endParaRPr lang="nl-BE" sz="1200" dirty="0"/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Vorstgevoeligheid : ****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C63E8F96-A696-145D-C502-B875A1AB60AD}"/>
              </a:ext>
            </a:extLst>
          </p:cNvPr>
          <p:cNvSpPr txBox="1"/>
          <p:nvPr/>
        </p:nvSpPr>
        <p:spPr>
          <a:xfrm>
            <a:off x="7598979" y="2089871"/>
            <a:ext cx="1213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dirty="0"/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050F72D5-CC9B-6229-6E9F-FD90BF1A7256}"/>
              </a:ext>
            </a:extLst>
          </p:cNvPr>
          <p:cNvSpPr txBox="1"/>
          <p:nvPr/>
        </p:nvSpPr>
        <p:spPr>
          <a:xfrm>
            <a:off x="4022769" y="8380138"/>
            <a:ext cx="33048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rgbClr val="92D050"/>
                </a:solidFill>
              </a:rPr>
              <a:t>Boekweit 55%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 err="1">
                <a:solidFill>
                  <a:schemeClr val="accent2"/>
                </a:solidFill>
              </a:rPr>
              <a:t>Phacelia</a:t>
            </a:r>
            <a:r>
              <a:rPr lang="nl-BE" sz="1200" dirty="0">
                <a:solidFill>
                  <a:schemeClr val="accent2"/>
                </a:solidFill>
              </a:rPr>
              <a:t> 10%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rgbClr val="FF0000"/>
                </a:solidFill>
              </a:rPr>
              <a:t>Saffloer 10%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4"/>
                </a:solidFill>
              </a:rPr>
              <a:t>Niger 10%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1">
                    <a:lumMod val="75000"/>
                  </a:schemeClr>
                </a:solidFill>
              </a:rPr>
              <a:t>Alexandrijnse klaver 15%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10007947-344D-CB30-FDD2-6C7B85D89035}"/>
              </a:ext>
            </a:extLst>
          </p:cNvPr>
          <p:cNvSpPr txBox="1"/>
          <p:nvPr/>
        </p:nvSpPr>
        <p:spPr>
          <a:xfrm>
            <a:off x="280704" y="5090195"/>
            <a:ext cx="33048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Mengsel ideaal voor de groententeelt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Knolvoetresistent, dus ideaal in een rotatie kolen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Uitstekend bij vroege zaai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Goede droogtetolerantie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Zeer vorstgevoelig, gemakkelijk te vernietigen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Laat een zeer droge grond na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Neutraler naar aaltjes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Legt N vast via de aanwezige klaver!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Alle componenten van geen enkele akkerbouw- of tuinbouwteelt familie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endParaRPr lang="nl-BE" sz="1200" dirty="0"/>
          </a:p>
        </p:txBody>
      </p: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48EEFE67-67E7-F210-2508-73780CDD73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935" y="6525747"/>
            <a:ext cx="808158" cy="1442958"/>
          </a:xfrm>
          <a:prstGeom prst="rect">
            <a:avLst/>
          </a:prstGeom>
        </p:spPr>
      </p:pic>
      <p:sp>
        <p:nvSpPr>
          <p:cNvPr id="42" name="Tekstvak 41">
            <a:extLst>
              <a:ext uri="{FF2B5EF4-FFF2-40B4-BE49-F238E27FC236}">
                <a16:creationId xmlns:a16="http://schemas.microsoft.com/office/drawing/2014/main" id="{757C423C-1171-8830-8056-752DDBDF3647}"/>
              </a:ext>
            </a:extLst>
          </p:cNvPr>
          <p:cNvSpPr txBox="1"/>
          <p:nvPr/>
        </p:nvSpPr>
        <p:spPr>
          <a:xfrm>
            <a:off x="-618428" y="3997081"/>
            <a:ext cx="2788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200" b="1" dirty="0">
                <a:solidFill>
                  <a:srgbClr val="611E2B"/>
                </a:solidFill>
              </a:rPr>
              <a:t>BOEKWEIT</a:t>
            </a:r>
          </a:p>
        </p:txBody>
      </p:sp>
      <p:pic>
        <p:nvPicPr>
          <p:cNvPr id="35" name="Afbeelding 34">
            <a:extLst>
              <a:ext uri="{FF2B5EF4-FFF2-40B4-BE49-F238E27FC236}">
                <a16:creationId xmlns:a16="http://schemas.microsoft.com/office/drawing/2014/main" id="{ABF72F2F-9C13-08CD-7071-57367FF03BE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23" t="4113" b="23008"/>
          <a:stretch/>
        </p:blipFill>
        <p:spPr>
          <a:xfrm>
            <a:off x="5282604" y="1857224"/>
            <a:ext cx="1384531" cy="1922733"/>
          </a:xfrm>
          <a:prstGeom prst="rect">
            <a:avLst/>
          </a:prstGeom>
        </p:spPr>
      </p:pic>
      <p:sp>
        <p:nvSpPr>
          <p:cNvPr id="43" name="Tekstvak 42">
            <a:extLst>
              <a:ext uri="{FF2B5EF4-FFF2-40B4-BE49-F238E27FC236}">
                <a16:creationId xmlns:a16="http://schemas.microsoft.com/office/drawing/2014/main" id="{EEFB22E4-6020-9484-0F93-2453FCF10EC3}"/>
              </a:ext>
            </a:extLst>
          </p:cNvPr>
          <p:cNvSpPr txBox="1"/>
          <p:nvPr/>
        </p:nvSpPr>
        <p:spPr>
          <a:xfrm>
            <a:off x="4460093" y="3987368"/>
            <a:ext cx="2788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200" b="1" dirty="0">
                <a:solidFill>
                  <a:srgbClr val="611E2B"/>
                </a:solidFill>
              </a:rPr>
              <a:t>PHACELIA</a:t>
            </a:r>
          </a:p>
        </p:txBody>
      </p:sp>
      <p:sp>
        <p:nvSpPr>
          <p:cNvPr id="41" name="Afgeronde rechthoek 40">
            <a:extLst>
              <a:ext uri="{FF2B5EF4-FFF2-40B4-BE49-F238E27FC236}">
                <a16:creationId xmlns:a16="http://schemas.microsoft.com/office/drawing/2014/main" id="{E40770DE-9B78-1F01-4727-318469227069}"/>
              </a:ext>
            </a:extLst>
          </p:cNvPr>
          <p:cNvSpPr/>
          <p:nvPr/>
        </p:nvSpPr>
        <p:spPr>
          <a:xfrm>
            <a:off x="117762" y="1837566"/>
            <a:ext cx="6631983" cy="2030757"/>
          </a:xfrm>
          <a:prstGeom prst="roundRect">
            <a:avLst/>
          </a:prstGeom>
          <a:noFill/>
          <a:ln w="184150">
            <a:solidFill>
              <a:srgbClr val="611E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3074" name="Picture 2" descr="Saffloer | De Bolster biologische zaden">
            <a:extLst>
              <a:ext uri="{FF2B5EF4-FFF2-40B4-BE49-F238E27FC236}">
                <a16:creationId xmlns:a16="http://schemas.microsoft.com/office/drawing/2014/main" id="{18C4AF3A-E09A-858C-8C62-BDB145388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632" y="1938013"/>
            <a:ext cx="1321153" cy="1853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95453AA0-3220-8D0E-C55B-0E592DBE2E17}"/>
              </a:ext>
            </a:extLst>
          </p:cNvPr>
          <p:cNvSpPr txBox="1"/>
          <p:nvPr/>
        </p:nvSpPr>
        <p:spPr>
          <a:xfrm>
            <a:off x="3306649" y="3971250"/>
            <a:ext cx="2788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200" b="1" dirty="0">
                <a:solidFill>
                  <a:srgbClr val="611E2B"/>
                </a:solidFill>
              </a:rPr>
              <a:t>SAFFLOER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ABBE127-860F-76CF-1B4B-8D18248BF0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4384" y="1926967"/>
            <a:ext cx="1384531" cy="1880821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E4520EC1-2C1E-9572-672B-7E7FD974426E}"/>
              </a:ext>
            </a:extLst>
          </p:cNvPr>
          <p:cNvSpPr txBox="1"/>
          <p:nvPr/>
        </p:nvSpPr>
        <p:spPr>
          <a:xfrm>
            <a:off x="1796164" y="3985550"/>
            <a:ext cx="2788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200" b="1" dirty="0">
                <a:solidFill>
                  <a:srgbClr val="611E2B"/>
                </a:solidFill>
              </a:rPr>
              <a:t>ALEXANDRIJNSE KLAVER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BA9C5678-78A8-7E05-78CC-6B31316A9BD5}"/>
              </a:ext>
            </a:extLst>
          </p:cNvPr>
          <p:cNvSpPr txBox="1"/>
          <p:nvPr/>
        </p:nvSpPr>
        <p:spPr>
          <a:xfrm>
            <a:off x="464033" y="3974020"/>
            <a:ext cx="2788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200" b="1" dirty="0">
                <a:solidFill>
                  <a:srgbClr val="611E2B"/>
                </a:solidFill>
              </a:rPr>
              <a:t>NIGER</a:t>
            </a: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D1ED18E1-AA9D-AF42-F56B-C9FBDCA132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0174" y="1933471"/>
            <a:ext cx="1264211" cy="184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787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4" descr="Rogge na mais draagt bij in 65%-eis - Boerderij.nl">
            <a:extLst>
              <a:ext uri="{FF2B5EF4-FFF2-40B4-BE49-F238E27FC236}">
                <a16:creationId xmlns:a16="http://schemas.microsoft.com/office/drawing/2014/main" id="{997A44FF-50CC-43D4-B029-212CB4FA37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" t="7579" r="81" b="8048"/>
          <a:stretch/>
        </p:blipFill>
        <p:spPr bwMode="auto">
          <a:xfrm>
            <a:off x="149338" y="1908000"/>
            <a:ext cx="3270662" cy="19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38" name="Picture 2" descr="Niet-kerende grondbewerking mét groenbemesters gaan niet ...">
            <a:extLst>
              <a:ext uri="{FF2B5EF4-FFF2-40B4-BE49-F238E27FC236}">
                <a16:creationId xmlns:a16="http://schemas.microsoft.com/office/drawing/2014/main" id="{CC384A8B-301A-4456-8BAC-6BAF20410F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1" r="-8821"/>
          <a:stretch/>
        </p:blipFill>
        <p:spPr bwMode="auto">
          <a:xfrm>
            <a:off x="3420000" y="1872864"/>
            <a:ext cx="3553154" cy="1997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E479164F-FBB0-6942-A774-9CFA8E535584}"/>
              </a:ext>
            </a:extLst>
          </p:cNvPr>
          <p:cNvSpPr/>
          <p:nvPr/>
        </p:nvSpPr>
        <p:spPr>
          <a:xfrm>
            <a:off x="118243" y="4481731"/>
            <a:ext cx="3553153" cy="39467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1A8437-9737-2241-B92F-5817DBDA2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98723"/>
            <a:ext cx="6381093" cy="551794"/>
          </a:xfrm>
        </p:spPr>
        <p:txBody>
          <a:bodyPr>
            <a:normAutofit/>
          </a:bodyPr>
          <a:lstStyle/>
          <a:p>
            <a:pPr algn="l"/>
            <a:r>
              <a:rPr lang="nl-BE" sz="1800" b="1" dirty="0"/>
              <a:t>Snelste en meest productieve ruwvoederproducent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0F38AC0A-A507-414B-BD42-5609A294F1D9}"/>
              </a:ext>
            </a:extLst>
          </p:cNvPr>
          <p:cNvSpPr/>
          <p:nvPr/>
        </p:nvSpPr>
        <p:spPr>
          <a:xfrm>
            <a:off x="0" y="207909"/>
            <a:ext cx="6858000" cy="644335"/>
          </a:xfrm>
          <a:prstGeom prst="rect">
            <a:avLst/>
          </a:prstGeom>
          <a:solidFill>
            <a:srgbClr val="611E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2800" b="1" dirty="0">
                <a:solidFill>
                  <a:schemeClr val="bg1"/>
                </a:solidFill>
              </a:rPr>
              <a:t> </a:t>
            </a:r>
            <a:r>
              <a:rPr lang="nl-BE" sz="2000" b="1" dirty="0">
                <a:solidFill>
                  <a:schemeClr val="bg1"/>
                </a:solidFill>
              </a:rPr>
              <a:t>PRO-STAR® </a:t>
            </a:r>
            <a:r>
              <a:rPr lang="nl-BE" sz="2800" b="1" dirty="0">
                <a:solidFill>
                  <a:schemeClr val="bg1"/>
                </a:solidFill>
              </a:rPr>
              <a:t>MQR PLUS</a:t>
            </a:r>
            <a:endParaRPr lang="nl-BE" sz="3200" b="1" dirty="0">
              <a:solidFill>
                <a:schemeClr val="bg1"/>
              </a:solidFill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A740AEB-49FA-8B41-8D38-20BD65A82D1B}"/>
              </a:ext>
            </a:extLst>
          </p:cNvPr>
          <p:cNvSpPr txBox="1"/>
          <p:nvPr/>
        </p:nvSpPr>
        <p:spPr>
          <a:xfrm>
            <a:off x="242396" y="4636242"/>
            <a:ext cx="31866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611E2B"/>
                </a:solidFill>
              </a:rPr>
              <a:t>KENMERKEN</a:t>
            </a:r>
          </a:p>
          <a:p>
            <a:endParaRPr lang="nl-BE" sz="1400" b="1" dirty="0">
              <a:solidFill>
                <a:srgbClr val="611E2B"/>
              </a:solidFill>
            </a:endParaRPr>
          </a:p>
          <a:p>
            <a:endParaRPr lang="nl-BE" sz="1400" b="1" dirty="0">
              <a:solidFill>
                <a:srgbClr val="611E2B"/>
              </a:solidFill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8E25D01-0482-5D47-B75C-AC1A0BEF6C31}"/>
              </a:ext>
            </a:extLst>
          </p:cNvPr>
          <p:cNvSpPr txBox="1"/>
          <p:nvPr/>
        </p:nvSpPr>
        <p:spPr>
          <a:xfrm>
            <a:off x="3671396" y="4628176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611E2B"/>
                </a:solidFill>
              </a:rPr>
              <a:t>SPECIFICATIES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A3128A0F-4611-1342-8EA2-D1E579F4C511}"/>
              </a:ext>
            </a:extLst>
          </p:cNvPr>
          <p:cNvSpPr txBox="1"/>
          <p:nvPr/>
        </p:nvSpPr>
        <p:spPr>
          <a:xfrm>
            <a:off x="3702762" y="8339486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611E2B"/>
                </a:solidFill>
              </a:rPr>
              <a:t>SAMENSTELLING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CCBF3EE2-F4AC-1441-922C-253B1F9600AE}"/>
              </a:ext>
            </a:extLst>
          </p:cNvPr>
          <p:cNvSpPr txBox="1"/>
          <p:nvPr/>
        </p:nvSpPr>
        <p:spPr>
          <a:xfrm>
            <a:off x="3677306" y="5112282"/>
            <a:ext cx="3180694" cy="1200329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softEdge rad="571500"/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Zaaitijdstip : </a:t>
            </a:r>
            <a:r>
              <a:rPr lang="nl-BE" sz="1200" b="1" dirty="0"/>
              <a:t>1 sept – 30 okt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Zaaidichtheid : </a:t>
            </a:r>
            <a:r>
              <a:rPr lang="nl-BE" sz="1200" b="1" dirty="0"/>
              <a:t>4 dosissen/ha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Verpakking = 25 kg = 1 dosis</a:t>
            </a:r>
          </a:p>
          <a:p>
            <a:endParaRPr lang="nl-BE" sz="1200" dirty="0"/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Vorstgevoeligheid : niet vorstgevoelig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422C5A31-D3F8-D545-9B85-E1352135C80D}"/>
              </a:ext>
            </a:extLst>
          </p:cNvPr>
          <p:cNvSpPr txBox="1"/>
          <p:nvPr/>
        </p:nvSpPr>
        <p:spPr>
          <a:xfrm>
            <a:off x="7598979" y="2089871"/>
            <a:ext cx="1213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dirty="0"/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876FFDCB-5393-BD4E-86F5-27B200AD2D40}"/>
              </a:ext>
            </a:extLst>
          </p:cNvPr>
          <p:cNvSpPr txBox="1"/>
          <p:nvPr/>
        </p:nvSpPr>
        <p:spPr>
          <a:xfrm>
            <a:off x="3756343" y="8801151"/>
            <a:ext cx="3304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rgbClr val="92D050"/>
                </a:solidFill>
              </a:rPr>
              <a:t>Energierogge Protector 55%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rgbClr val="FF0000"/>
                </a:solidFill>
              </a:rPr>
              <a:t>Energierogge Turbogreen 25%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 err="1">
                <a:solidFill>
                  <a:schemeClr val="accent2"/>
                </a:solidFill>
              </a:rPr>
              <a:t>Westerwolds</a:t>
            </a:r>
            <a:r>
              <a:rPr lang="nl-BE" sz="1200" dirty="0">
                <a:solidFill>
                  <a:schemeClr val="accent2"/>
                </a:solidFill>
              </a:rPr>
              <a:t> raaigras 15%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 err="1">
                <a:solidFill>
                  <a:schemeClr val="accent1">
                    <a:lumMod val="75000"/>
                  </a:schemeClr>
                </a:solidFill>
              </a:rPr>
              <a:t>Inkarnaatklaver</a:t>
            </a:r>
            <a:r>
              <a:rPr lang="nl-BE" sz="1200" dirty="0">
                <a:solidFill>
                  <a:schemeClr val="accent1">
                    <a:lumMod val="75000"/>
                  </a:schemeClr>
                </a:solidFill>
              </a:rPr>
              <a:t> 5%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7AAC9196-8B7E-6A42-A4E3-89821D7198E7}"/>
              </a:ext>
            </a:extLst>
          </p:cNvPr>
          <p:cNvSpPr txBox="1"/>
          <p:nvPr/>
        </p:nvSpPr>
        <p:spPr>
          <a:xfrm>
            <a:off x="236486" y="4874257"/>
            <a:ext cx="33048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Snelste en meest productieve ruwvoederproducent van het voorjaar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Oogsten bij begin </a:t>
            </a:r>
            <a:r>
              <a:rPr lang="nl-BE" sz="1200" dirty="0" err="1"/>
              <a:t>aarschieten</a:t>
            </a:r>
            <a:r>
              <a:rPr lang="nl-BE" sz="1200" dirty="0"/>
              <a:t> (eerste helft april)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Laat voldoende vocht na in de bodem voor de hoofdteelt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Laag as gehalte door de combinatie van energierogge PROTECTOR met </a:t>
            </a:r>
            <a:r>
              <a:rPr lang="nl-BE" sz="1200" dirty="0" err="1"/>
              <a:t>westerwolds</a:t>
            </a:r>
            <a:r>
              <a:rPr lang="nl-BE" sz="1200" dirty="0"/>
              <a:t> raaigras CANNIBALE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Zeer goed wintervast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Ideaal vanggewas voor de zaai van maïs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endParaRPr lang="nl-BE" sz="1200" dirty="0"/>
          </a:p>
        </p:txBody>
      </p: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FD96FC7D-6EC0-C84F-88D5-F65523D6E7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4762" y="8428445"/>
            <a:ext cx="808158" cy="1442958"/>
          </a:xfrm>
          <a:prstGeom prst="rect">
            <a:avLst/>
          </a:prstGeom>
        </p:spPr>
      </p:pic>
      <p:sp>
        <p:nvSpPr>
          <p:cNvPr id="42" name="Tekstvak 41">
            <a:extLst>
              <a:ext uri="{FF2B5EF4-FFF2-40B4-BE49-F238E27FC236}">
                <a16:creationId xmlns:a16="http://schemas.microsoft.com/office/drawing/2014/main" id="{8FD01CEC-69C2-D948-9AEC-314BD1EA87FC}"/>
              </a:ext>
            </a:extLst>
          </p:cNvPr>
          <p:cNvSpPr txBox="1"/>
          <p:nvPr/>
        </p:nvSpPr>
        <p:spPr>
          <a:xfrm>
            <a:off x="405722" y="3997081"/>
            <a:ext cx="2788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b="1" dirty="0">
                <a:solidFill>
                  <a:srgbClr val="611E2B"/>
                </a:solidFill>
              </a:rPr>
              <a:t>E</a:t>
            </a:r>
            <a:r>
              <a:rPr lang="nl-BE" sz="1200" b="1" dirty="0">
                <a:solidFill>
                  <a:srgbClr val="611E2B"/>
                </a:solidFill>
              </a:rPr>
              <a:t>NERGIEROGGE PROTECTOR</a:t>
            </a:r>
          </a:p>
        </p:txBody>
      </p:sp>
      <p:sp>
        <p:nvSpPr>
          <p:cNvPr id="43" name="Tekstvak 42">
            <a:extLst>
              <a:ext uri="{FF2B5EF4-FFF2-40B4-BE49-F238E27FC236}">
                <a16:creationId xmlns:a16="http://schemas.microsoft.com/office/drawing/2014/main" id="{435A2999-B1D2-7E45-9773-7C2E29D9B9C0}"/>
              </a:ext>
            </a:extLst>
          </p:cNvPr>
          <p:cNvSpPr txBox="1"/>
          <p:nvPr/>
        </p:nvSpPr>
        <p:spPr>
          <a:xfrm>
            <a:off x="3671396" y="3997081"/>
            <a:ext cx="2788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b="1" dirty="0">
                <a:solidFill>
                  <a:srgbClr val="611E2B"/>
                </a:solidFill>
              </a:rPr>
              <a:t>W</a:t>
            </a:r>
            <a:r>
              <a:rPr lang="nl-BE" sz="1200" b="1" dirty="0">
                <a:solidFill>
                  <a:srgbClr val="611E2B"/>
                </a:solidFill>
              </a:rPr>
              <a:t>ESTERWOLDS RAAIGRAS</a:t>
            </a:r>
          </a:p>
        </p:txBody>
      </p:sp>
      <p:sp>
        <p:nvSpPr>
          <p:cNvPr id="41" name="Afgeronde rechthoek 40">
            <a:extLst>
              <a:ext uri="{FF2B5EF4-FFF2-40B4-BE49-F238E27FC236}">
                <a16:creationId xmlns:a16="http://schemas.microsoft.com/office/drawing/2014/main" id="{8EE13EB8-E90B-254E-910D-2C49C4733810}"/>
              </a:ext>
            </a:extLst>
          </p:cNvPr>
          <p:cNvSpPr/>
          <p:nvPr/>
        </p:nvSpPr>
        <p:spPr>
          <a:xfrm>
            <a:off x="117762" y="1837566"/>
            <a:ext cx="6631983" cy="2030757"/>
          </a:xfrm>
          <a:prstGeom prst="roundRect">
            <a:avLst/>
          </a:prstGeom>
          <a:noFill/>
          <a:ln w="184150">
            <a:solidFill>
              <a:srgbClr val="611E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90607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E479164F-FBB0-6942-A774-9CFA8E535584}"/>
              </a:ext>
            </a:extLst>
          </p:cNvPr>
          <p:cNvSpPr/>
          <p:nvPr/>
        </p:nvSpPr>
        <p:spPr>
          <a:xfrm>
            <a:off x="-4297" y="4623942"/>
            <a:ext cx="3461147" cy="23638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1A8437-9737-2241-B92F-5817DBDA2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98723"/>
            <a:ext cx="6381093" cy="551794"/>
          </a:xfrm>
        </p:spPr>
        <p:txBody>
          <a:bodyPr>
            <a:normAutofit/>
          </a:bodyPr>
          <a:lstStyle/>
          <a:p>
            <a:pPr algn="l"/>
            <a:r>
              <a:rPr lang="nl-BE" sz="1800" b="1" dirty="0"/>
              <a:t>Boomgaardmengsel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A740AEB-49FA-8B41-8D38-20BD65A82D1B}"/>
              </a:ext>
            </a:extLst>
          </p:cNvPr>
          <p:cNvSpPr txBox="1"/>
          <p:nvPr/>
        </p:nvSpPr>
        <p:spPr>
          <a:xfrm>
            <a:off x="124153" y="4892892"/>
            <a:ext cx="31866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C08F01"/>
                </a:solidFill>
              </a:rPr>
              <a:t>KENMERKEN</a:t>
            </a:r>
          </a:p>
          <a:p>
            <a:endParaRPr lang="nl-BE" sz="1400" b="1" dirty="0">
              <a:solidFill>
                <a:srgbClr val="C08F01"/>
              </a:solidFill>
            </a:endParaRPr>
          </a:p>
          <a:p>
            <a:endParaRPr lang="nl-BE" sz="1400" b="1" dirty="0">
              <a:solidFill>
                <a:srgbClr val="C08F01"/>
              </a:solidFill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8E25D01-0482-5D47-B75C-AC1A0BEF6C31}"/>
              </a:ext>
            </a:extLst>
          </p:cNvPr>
          <p:cNvSpPr txBox="1"/>
          <p:nvPr/>
        </p:nvSpPr>
        <p:spPr>
          <a:xfrm>
            <a:off x="3553152" y="4897873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C08F01"/>
                </a:solidFill>
              </a:rPr>
              <a:t>SPECIFICATIES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A3128A0F-4611-1342-8EA2-D1E579F4C511}"/>
              </a:ext>
            </a:extLst>
          </p:cNvPr>
          <p:cNvSpPr txBox="1"/>
          <p:nvPr/>
        </p:nvSpPr>
        <p:spPr>
          <a:xfrm>
            <a:off x="3583657" y="7080087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C08F01"/>
                </a:solidFill>
              </a:rPr>
              <a:t>SAMENSTELLING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CCBF3EE2-F4AC-1441-922C-253B1F9600AE}"/>
              </a:ext>
            </a:extLst>
          </p:cNvPr>
          <p:cNvSpPr txBox="1"/>
          <p:nvPr/>
        </p:nvSpPr>
        <p:spPr>
          <a:xfrm>
            <a:off x="3559064" y="5284007"/>
            <a:ext cx="3180694" cy="1569660"/>
          </a:xfrm>
          <a:prstGeom prst="rect">
            <a:avLst/>
          </a:prstGeom>
          <a:noFill/>
          <a:ln>
            <a:solidFill>
              <a:schemeClr val="accent4"/>
            </a:solidFill>
          </a:ln>
          <a:effectLst>
            <a:softEdge rad="571500"/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Blijvend mengsel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Zaaidichtheid: 50 kg/ha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Zaaien van februari-oktober</a:t>
            </a:r>
          </a:p>
          <a:p>
            <a:r>
              <a:rPr lang="nl-BE" sz="1200" dirty="0"/>
              <a:t>      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Verpakking: 15 kg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422C5A31-D3F8-D545-9B85-E1352135C80D}"/>
              </a:ext>
            </a:extLst>
          </p:cNvPr>
          <p:cNvSpPr txBox="1"/>
          <p:nvPr/>
        </p:nvSpPr>
        <p:spPr>
          <a:xfrm>
            <a:off x="7598979" y="2089871"/>
            <a:ext cx="1213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2AD3CD9-E6AA-5141-A2B1-A45E207911B3}"/>
              </a:ext>
            </a:extLst>
          </p:cNvPr>
          <p:cNvSpPr txBox="1"/>
          <p:nvPr/>
        </p:nvSpPr>
        <p:spPr>
          <a:xfrm>
            <a:off x="740983" y="9451992"/>
            <a:ext cx="1008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Boomgaard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872F289-6B39-5649-9CC6-F5466D416A0C}"/>
              </a:ext>
            </a:extLst>
          </p:cNvPr>
          <p:cNvSpPr txBox="1"/>
          <p:nvPr/>
        </p:nvSpPr>
        <p:spPr>
          <a:xfrm>
            <a:off x="2254967" y="9451992"/>
            <a:ext cx="1120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>
                <a:solidFill>
                  <a:schemeClr val="bg1">
                    <a:lumMod val="50000"/>
                  </a:schemeClr>
                </a:solidFill>
              </a:rPr>
              <a:t>Beweiden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8CF7090B-2BF1-BA41-8F92-310DAA843CEE}"/>
              </a:ext>
            </a:extLst>
          </p:cNvPr>
          <p:cNvSpPr txBox="1"/>
          <p:nvPr/>
        </p:nvSpPr>
        <p:spPr>
          <a:xfrm>
            <a:off x="3791612" y="9451992"/>
            <a:ext cx="1120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>
                <a:solidFill>
                  <a:schemeClr val="bg1">
                    <a:lumMod val="50000"/>
                  </a:schemeClr>
                </a:solidFill>
              </a:rPr>
              <a:t>Tijdelijk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579A2BCC-36D5-5241-B3B2-E0D5F0FF39C0}"/>
              </a:ext>
            </a:extLst>
          </p:cNvPr>
          <p:cNvSpPr txBox="1"/>
          <p:nvPr/>
        </p:nvSpPr>
        <p:spPr>
          <a:xfrm>
            <a:off x="5359788" y="9454290"/>
            <a:ext cx="11203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Blijvend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876FFDCB-5393-BD4E-86F5-27B200AD2D40}"/>
              </a:ext>
            </a:extLst>
          </p:cNvPr>
          <p:cNvSpPr txBox="1"/>
          <p:nvPr/>
        </p:nvSpPr>
        <p:spPr>
          <a:xfrm>
            <a:off x="3553152" y="7525291"/>
            <a:ext cx="330484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2"/>
                </a:solidFill>
              </a:rPr>
              <a:t>Roodzwenkgras forse uitlopers 25%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4"/>
                </a:solidFill>
              </a:rPr>
              <a:t>Veldbeemdgras 25%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5"/>
                </a:solidFill>
              </a:rPr>
              <a:t>Engels raaigras gazon 50%</a:t>
            </a:r>
          </a:p>
        </p:txBody>
      </p:sp>
      <p:sp>
        <p:nvSpPr>
          <p:cNvPr id="33" name="Ovaal 32">
            <a:extLst>
              <a:ext uri="{FF2B5EF4-FFF2-40B4-BE49-F238E27FC236}">
                <a16:creationId xmlns:a16="http://schemas.microsoft.com/office/drawing/2014/main" id="{687A7733-2096-6A43-AB86-8A09442870B8}"/>
              </a:ext>
            </a:extLst>
          </p:cNvPr>
          <p:cNvSpPr/>
          <p:nvPr/>
        </p:nvSpPr>
        <p:spPr>
          <a:xfrm>
            <a:off x="3479994" y="9436546"/>
            <a:ext cx="327658" cy="312883"/>
          </a:xfrm>
          <a:prstGeom prst="ellips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28" name="Afbeelding 27">
            <a:extLst>
              <a:ext uri="{FF2B5EF4-FFF2-40B4-BE49-F238E27FC236}">
                <a16:creationId xmlns:a16="http://schemas.microsoft.com/office/drawing/2014/main" id="{E30A9A70-278A-D54D-BD24-54F1F7A1F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632" y="9394119"/>
            <a:ext cx="377874" cy="360835"/>
          </a:xfrm>
          <a:prstGeom prst="rect">
            <a:avLst/>
          </a:prstGeom>
        </p:spPr>
      </p:pic>
      <p:sp>
        <p:nvSpPr>
          <p:cNvPr id="32" name="Rechthoek 31">
            <a:extLst>
              <a:ext uri="{FF2B5EF4-FFF2-40B4-BE49-F238E27FC236}">
                <a16:creationId xmlns:a16="http://schemas.microsoft.com/office/drawing/2014/main" id="{C469C85A-F877-CE4D-9E0F-B72D14025CE8}"/>
              </a:ext>
            </a:extLst>
          </p:cNvPr>
          <p:cNvSpPr/>
          <p:nvPr/>
        </p:nvSpPr>
        <p:spPr>
          <a:xfrm>
            <a:off x="5249" y="352568"/>
            <a:ext cx="6858000" cy="644335"/>
          </a:xfrm>
          <a:prstGeom prst="rect">
            <a:avLst/>
          </a:prstGeom>
          <a:solidFill>
            <a:srgbClr val="C08F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2800" b="1" dirty="0">
                <a:solidFill>
                  <a:schemeClr val="bg1"/>
                </a:solidFill>
              </a:rPr>
              <a:t> </a:t>
            </a:r>
            <a:r>
              <a:rPr lang="nl-BE" sz="2000" b="1" dirty="0">
                <a:solidFill>
                  <a:schemeClr val="bg1"/>
                </a:solidFill>
              </a:rPr>
              <a:t>PRO-STAR® </a:t>
            </a:r>
            <a:r>
              <a:rPr lang="nl-BE" sz="2800" b="1" dirty="0">
                <a:solidFill>
                  <a:schemeClr val="bg1"/>
                </a:solidFill>
              </a:rPr>
              <a:t>ARBOGREEN</a:t>
            </a:r>
          </a:p>
        </p:txBody>
      </p: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4E8F74B0-0F3D-AE44-B93A-392639BF2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7516" y="7272553"/>
            <a:ext cx="920501" cy="1643543"/>
          </a:xfrm>
          <a:prstGeom prst="rect">
            <a:avLst/>
          </a:prstGeom>
        </p:spPr>
      </p:pic>
      <p:sp>
        <p:nvSpPr>
          <p:cNvPr id="35" name="Ovaal 34">
            <a:extLst>
              <a:ext uri="{FF2B5EF4-FFF2-40B4-BE49-F238E27FC236}">
                <a16:creationId xmlns:a16="http://schemas.microsoft.com/office/drawing/2014/main" id="{CFE63376-F2C5-C44B-AEEC-0C2634BFF0B0}"/>
              </a:ext>
            </a:extLst>
          </p:cNvPr>
          <p:cNvSpPr/>
          <p:nvPr/>
        </p:nvSpPr>
        <p:spPr>
          <a:xfrm>
            <a:off x="1897767" y="9436546"/>
            <a:ext cx="327658" cy="312883"/>
          </a:xfrm>
          <a:prstGeom prst="ellips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CE85D139-8E8B-A44B-8913-A0EC146B2987}"/>
              </a:ext>
            </a:extLst>
          </p:cNvPr>
          <p:cNvSpPr txBox="1"/>
          <p:nvPr/>
        </p:nvSpPr>
        <p:spPr>
          <a:xfrm>
            <a:off x="124152" y="5284006"/>
            <a:ext cx="32770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   Mengsel specifiek voor boomgaarden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   Ook zeer geschikt als schaduwgras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   Met 40 % roodzwenkgras</a:t>
            </a:r>
          </a:p>
          <a:p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   Vult de grasmat zeer goed op</a:t>
            </a:r>
          </a:p>
          <a:p>
            <a:endParaRPr lang="nl-BE" sz="1200" dirty="0"/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endParaRPr lang="nl-BE" sz="1200" dirty="0"/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AC51DD6F-9616-7740-B314-A60A3E21D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144" y="9394119"/>
            <a:ext cx="377874" cy="360835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A88E84C-3D64-6A48-AEA9-0F3B1C1C16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283" b="21470"/>
          <a:stretch/>
        </p:blipFill>
        <p:spPr>
          <a:xfrm>
            <a:off x="-1504" y="1607368"/>
            <a:ext cx="6859504" cy="302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171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E479164F-FBB0-6942-A774-9CFA8E535584}"/>
              </a:ext>
            </a:extLst>
          </p:cNvPr>
          <p:cNvSpPr/>
          <p:nvPr/>
        </p:nvSpPr>
        <p:spPr>
          <a:xfrm>
            <a:off x="-6290" y="4623942"/>
            <a:ext cx="3450261" cy="28327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1A8437-9737-2241-B92F-5817DBDA2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98723"/>
            <a:ext cx="6381093" cy="551794"/>
          </a:xfrm>
        </p:spPr>
        <p:txBody>
          <a:bodyPr>
            <a:normAutofit/>
          </a:bodyPr>
          <a:lstStyle/>
          <a:p>
            <a:pPr algn="l"/>
            <a:r>
              <a:rPr lang="nl-BE" sz="1800" b="1" dirty="0"/>
              <a:t>Blijvende maaiweide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A740AEB-49FA-8B41-8D38-20BD65A82D1B}"/>
              </a:ext>
            </a:extLst>
          </p:cNvPr>
          <p:cNvSpPr txBox="1"/>
          <p:nvPr/>
        </p:nvSpPr>
        <p:spPr>
          <a:xfrm>
            <a:off x="124153" y="4786014"/>
            <a:ext cx="31866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C08F01"/>
                </a:solidFill>
              </a:rPr>
              <a:t>KENMERKEN</a:t>
            </a:r>
          </a:p>
          <a:p>
            <a:endParaRPr lang="nl-BE" sz="1400" b="1" dirty="0">
              <a:solidFill>
                <a:srgbClr val="C08F01"/>
              </a:solidFill>
            </a:endParaRPr>
          </a:p>
          <a:p>
            <a:endParaRPr lang="nl-BE" sz="1400" b="1" dirty="0">
              <a:solidFill>
                <a:srgbClr val="C08F01"/>
              </a:solidFill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8E25D01-0482-5D47-B75C-AC1A0BEF6C31}"/>
              </a:ext>
            </a:extLst>
          </p:cNvPr>
          <p:cNvSpPr txBox="1"/>
          <p:nvPr/>
        </p:nvSpPr>
        <p:spPr>
          <a:xfrm>
            <a:off x="3553152" y="4794955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C08F01"/>
                </a:solidFill>
              </a:rPr>
              <a:t>SPECIFICATIES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A3128A0F-4611-1342-8EA2-D1E579F4C511}"/>
              </a:ext>
            </a:extLst>
          </p:cNvPr>
          <p:cNvSpPr txBox="1"/>
          <p:nvPr/>
        </p:nvSpPr>
        <p:spPr>
          <a:xfrm>
            <a:off x="3583657" y="7562300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C08F01"/>
                </a:solidFill>
              </a:rPr>
              <a:t>SAMENSTELLING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CCBF3EE2-F4AC-1441-922C-253B1F9600AE}"/>
              </a:ext>
            </a:extLst>
          </p:cNvPr>
          <p:cNvSpPr txBox="1"/>
          <p:nvPr/>
        </p:nvSpPr>
        <p:spPr>
          <a:xfrm>
            <a:off x="3559064" y="5279061"/>
            <a:ext cx="3180694" cy="156966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softEdge rad="571500"/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Blijvend mengsel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Zaaidichtheid: 50 kg/ha 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Zaaien van februari-oktober</a:t>
            </a:r>
          </a:p>
          <a:p>
            <a:r>
              <a:rPr lang="nl-BE" sz="1200" dirty="0"/>
              <a:t>      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Verpakking: 15 kg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422C5A31-D3F8-D545-9B85-E1352135C80D}"/>
              </a:ext>
            </a:extLst>
          </p:cNvPr>
          <p:cNvSpPr txBox="1"/>
          <p:nvPr/>
        </p:nvSpPr>
        <p:spPr>
          <a:xfrm>
            <a:off x="7598979" y="2089871"/>
            <a:ext cx="1213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dirty="0"/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AF5A36FC-CECE-B341-B59C-D0FBCF3621BA}"/>
              </a:ext>
            </a:extLst>
          </p:cNvPr>
          <p:cNvSpPr txBox="1"/>
          <p:nvPr/>
        </p:nvSpPr>
        <p:spPr>
          <a:xfrm>
            <a:off x="124153" y="4987732"/>
            <a:ext cx="3186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nl-BE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2AD3CD9-E6AA-5141-A2B1-A45E207911B3}"/>
              </a:ext>
            </a:extLst>
          </p:cNvPr>
          <p:cNvSpPr txBox="1"/>
          <p:nvPr/>
        </p:nvSpPr>
        <p:spPr>
          <a:xfrm>
            <a:off x="740983" y="9497151"/>
            <a:ext cx="1008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Maaien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872F289-6B39-5649-9CC6-F5466D416A0C}"/>
              </a:ext>
            </a:extLst>
          </p:cNvPr>
          <p:cNvSpPr txBox="1"/>
          <p:nvPr/>
        </p:nvSpPr>
        <p:spPr>
          <a:xfrm>
            <a:off x="2254967" y="9497151"/>
            <a:ext cx="1120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>
                <a:solidFill>
                  <a:schemeClr val="bg1">
                    <a:lumMod val="50000"/>
                  </a:schemeClr>
                </a:solidFill>
              </a:rPr>
              <a:t>Beweiden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8CF7090B-2BF1-BA41-8F92-310DAA843CEE}"/>
              </a:ext>
            </a:extLst>
          </p:cNvPr>
          <p:cNvSpPr txBox="1"/>
          <p:nvPr/>
        </p:nvSpPr>
        <p:spPr>
          <a:xfrm>
            <a:off x="3791612" y="9497151"/>
            <a:ext cx="1120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>
                <a:solidFill>
                  <a:schemeClr val="bg1">
                    <a:lumMod val="50000"/>
                  </a:schemeClr>
                </a:solidFill>
              </a:rPr>
              <a:t>Tijdelijk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579A2BCC-36D5-5241-B3B2-E0D5F0FF39C0}"/>
              </a:ext>
            </a:extLst>
          </p:cNvPr>
          <p:cNvSpPr txBox="1"/>
          <p:nvPr/>
        </p:nvSpPr>
        <p:spPr>
          <a:xfrm>
            <a:off x="5359788" y="9499449"/>
            <a:ext cx="11203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Blijvend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876FFDCB-5393-BD4E-86F5-27B200AD2D40}"/>
              </a:ext>
            </a:extLst>
          </p:cNvPr>
          <p:cNvSpPr txBox="1"/>
          <p:nvPr/>
        </p:nvSpPr>
        <p:spPr>
          <a:xfrm>
            <a:off x="3553152" y="8007504"/>
            <a:ext cx="3304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rgbClr val="92D050"/>
                </a:solidFill>
              </a:rPr>
              <a:t>Engels raaigras </a:t>
            </a:r>
            <a:r>
              <a:rPr lang="nl-BE" sz="1200" dirty="0" err="1">
                <a:solidFill>
                  <a:srgbClr val="92D050"/>
                </a:solidFill>
              </a:rPr>
              <a:t>tetraploïd</a:t>
            </a:r>
            <a:r>
              <a:rPr lang="nl-BE" sz="1200" dirty="0">
                <a:solidFill>
                  <a:srgbClr val="92D050"/>
                </a:solidFill>
              </a:rPr>
              <a:t> 55%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2"/>
                </a:solidFill>
              </a:rPr>
              <a:t>Engels raaigras diploïd 45%</a:t>
            </a:r>
          </a:p>
        </p:txBody>
      </p:sp>
      <p:pic>
        <p:nvPicPr>
          <p:cNvPr id="29" name="Afbeelding 28">
            <a:extLst>
              <a:ext uri="{FF2B5EF4-FFF2-40B4-BE49-F238E27FC236}">
                <a16:creationId xmlns:a16="http://schemas.microsoft.com/office/drawing/2014/main" id="{8E5837DF-3B8E-A24C-8116-47A908EE1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76" y="9429473"/>
            <a:ext cx="377874" cy="360835"/>
          </a:xfrm>
          <a:prstGeom prst="rect">
            <a:avLst/>
          </a:prstGeom>
        </p:spPr>
      </p:pic>
      <p:sp>
        <p:nvSpPr>
          <p:cNvPr id="33" name="Ovaal 32">
            <a:extLst>
              <a:ext uri="{FF2B5EF4-FFF2-40B4-BE49-F238E27FC236}">
                <a16:creationId xmlns:a16="http://schemas.microsoft.com/office/drawing/2014/main" id="{687A7733-2096-6A43-AB86-8A09442870B8}"/>
              </a:ext>
            </a:extLst>
          </p:cNvPr>
          <p:cNvSpPr/>
          <p:nvPr/>
        </p:nvSpPr>
        <p:spPr>
          <a:xfrm>
            <a:off x="3468671" y="9453450"/>
            <a:ext cx="327658" cy="312883"/>
          </a:xfrm>
          <a:prstGeom prst="ellips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7AAC9196-8B7E-6A42-A4E3-89821D7198E7}"/>
              </a:ext>
            </a:extLst>
          </p:cNvPr>
          <p:cNvSpPr txBox="1"/>
          <p:nvPr/>
        </p:nvSpPr>
        <p:spPr>
          <a:xfrm>
            <a:off x="124152" y="5275100"/>
            <a:ext cx="33041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Vroege maaiweide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Snelle hergroei, jaarrond hoge opbrengsten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Hoge smakelijheid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Kan ook een snede begraasd worden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Uitermate geschikt voor intensieve voordroogwinning</a:t>
            </a:r>
          </a:p>
          <a:p>
            <a:endParaRPr lang="nl-BE" sz="1200" dirty="0"/>
          </a:p>
          <a:p>
            <a:endParaRPr lang="nl-BE" sz="1200" dirty="0"/>
          </a:p>
        </p:txBody>
      </p:sp>
      <p:pic>
        <p:nvPicPr>
          <p:cNvPr id="28" name="Afbeelding 27">
            <a:extLst>
              <a:ext uri="{FF2B5EF4-FFF2-40B4-BE49-F238E27FC236}">
                <a16:creationId xmlns:a16="http://schemas.microsoft.com/office/drawing/2014/main" id="{E30A9A70-278A-D54D-BD24-54F1F7A1F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914" y="9429473"/>
            <a:ext cx="377874" cy="360835"/>
          </a:xfrm>
          <a:prstGeom prst="rect">
            <a:avLst/>
          </a:prstGeom>
        </p:spPr>
      </p:pic>
      <p:sp>
        <p:nvSpPr>
          <p:cNvPr id="31" name="Ovaal 30">
            <a:extLst>
              <a:ext uri="{FF2B5EF4-FFF2-40B4-BE49-F238E27FC236}">
                <a16:creationId xmlns:a16="http://schemas.microsoft.com/office/drawing/2014/main" id="{6452EABE-1348-5C4D-8C32-620D73021ED9}"/>
              </a:ext>
            </a:extLst>
          </p:cNvPr>
          <p:cNvSpPr/>
          <p:nvPr/>
        </p:nvSpPr>
        <p:spPr>
          <a:xfrm>
            <a:off x="1909090" y="9453450"/>
            <a:ext cx="327658" cy="312883"/>
          </a:xfrm>
          <a:prstGeom prst="ellips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2" name="Rechthoek 31">
            <a:extLst>
              <a:ext uri="{FF2B5EF4-FFF2-40B4-BE49-F238E27FC236}">
                <a16:creationId xmlns:a16="http://schemas.microsoft.com/office/drawing/2014/main" id="{C469C85A-F877-CE4D-9E0F-B72D14025CE8}"/>
              </a:ext>
            </a:extLst>
          </p:cNvPr>
          <p:cNvSpPr/>
          <p:nvPr/>
        </p:nvSpPr>
        <p:spPr>
          <a:xfrm>
            <a:off x="0" y="207909"/>
            <a:ext cx="6858000" cy="644335"/>
          </a:xfrm>
          <a:prstGeom prst="rect">
            <a:avLst/>
          </a:prstGeom>
          <a:solidFill>
            <a:srgbClr val="C08F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2800" b="1" dirty="0">
                <a:solidFill>
                  <a:schemeClr val="bg1"/>
                </a:solidFill>
              </a:rPr>
              <a:t> </a:t>
            </a:r>
            <a:r>
              <a:rPr lang="nl-BE" sz="2000" b="1" dirty="0">
                <a:solidFill>
                  <a:schemeClr val="bg1"/>
                </a:solidFill>
              </a:rPr>
              <a:t>PRO-STAR® </a:t>
            </a:r>
            <a:r>
              <a:rPr lang="nl-BE" sz="2800" b="1" dirty="0">
                <a:solidFill>
                  <a:schemeClr val="bg1"/>
                </a:solidFill>
              </a:rPr>
              <a:t>CONTINU</a:t>
            </a:r>
            <a:endParaRPr lang="nl-BE" sz="3200" b="1" dirty="0">
              <a:solidFill>
                <a:schemeClr val="bg1"/>
              </a:solidFill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79378F85-A0BB-FC49-823C-EE76C7F84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64546"/>
            <a:ext cx="6858000" cy="3071191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BE28A5ED-6F79-424F-A8C0-4DE944BB80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6673" y="7655663"/>
            <a:ext cx="859127" cy="153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2587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E479164F-FBB0-6942-A774-9CFA8E535584}"/>
              </a:ext>
            </a:extLst>
          </p:cNvPr>
          <p:cNvSpPr/>
          <p:nvPr/>
        </p:nvSpPr>
        <p:spPr>
          <a:xfrm>
            <a:off x="-4297" y="4623942"/>
            <a:ext cx="3450261" cy="31777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1A8437-9737-2241-B92F-5817DBDA2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98723"/>
            <a:ext cx="6381093" cy="551794"/>
          </a:xfrm>
        </p:spPr>
        <p:txBody>
          <a:bodyPr>
            <a:normAutofit/>
          </a:bodyPr>
          <a:lstStyle/>
          <a:p>
            <a:pPr algn="l"/>
            <a:r>
              <a:rPr lang="nl-BE" sz="1800" b="1" dirty="0"/>
              <a:t>Gezond gras voor paarden en schapen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A740AEB-49FA-8B41-8D38-20BD65A82D1B}"/>
              </a:ext>
            </a:extLst>
          </p:cNvPr>
          <p:cNvSpPr txBox="1"/>
          <p:nvPr/>
        </p:nvSpPr>
        <p:spPr>
          <a:xfrm>
            <a:off x="124153" y="4688042"/>
            <a:ext cx="31866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C08F01"/>
                </a:solidFill>
              </a:rPr>
              <a:t>KENMERKEN</a:t>
            </a:r>
          </a:p>
          <a:p>
            <a:endParaRPr lang="nl-BE" sz="1400" b="1" dirty="0">
              <a:solidFill>
                <a:srgbClr val="C08F01"/>
              </a:solidFill>
            </a:endParaRPr>
          </a:p>
          <a:p>
            <a:endParaRPr lang="nl-BE" sz="1400" b="1" dirty="0">
              <a:solidFill>
                <a:srgbClr val="C08F01"/>
              </a:solidFill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8E25D01-0482-5D47-B75C-AC1A0BEF6C31}"/>
              </a:ext>
            </a:extLst>
          </p:cNvPr>
          <p:cNvSpPr txBox="1"/>
          <p:nvPr/>
        </p:nvSpPr>
        <p:spPr>
          <a:xfrm>
            <a:off x="3553152" y="4693023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C08F01"/>
                </a:solidFill>
              </a:rPr>
              <a:t>SPECIFICATIES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A3128A0F-4611-1342-8EA2-D1E579F4C511}"/>
              </a:ext>
            </a:extLst>
          </p:cNvPr>
          <p:cNvSpPr txBox="1"/>
          <p:nvPr/>
        </p:nvSpPr>
        <p:spPr>
          <a:xfrm>
            <a:off x="3583657" y="7840095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C08F01"/>
                </a:solidFill>
              </a:rPr>
              <a:t>SAMENSTELLING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CCBF3EE2-F4AC-1441-922C-253B1F9600AE}"/>
              </a:ext>
            </a:extLst>
          </p:cNvPr>
          <p:cNvSpPr txBox="1"/>
          <p:nvPr/>
        </p:nvSpPr>
        <p:spPr>
          <a:xfrm>
            <a:off x="3559064" y="5177129"/>
            <a:ext cx="3180694" cy="1754326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softEdge rad="571500"/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Blijvend mengsel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Zaaidichtheid: 60 kg/ha voor nieuwe inzaai en 40 kg/ha voor doorzaai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Zaaien van februari-oktober</a:t>
            </a:r>
          </a:p>
          <a:p>
            <a:r>
              <a:rPr lang="nl-BE" sz="1200" dirty="0"/>
              <a:t>      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Verpakking: 15 kg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422C5A31-D3F8-D545-9B85-E1352135C80D}"/>
              </a:ext>
            </a:extLst>
          </p:cNvPr>
          <p:cNvSpPr txBox="1"/>
          <p:nvPr/>
        </p:nvSpPr>
        <p:spPr>
          <a:xfrm>
            <a:off x="7598979" y="2089871"/>
            <a:ext cx="1213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2AD3CD9-E6AA-5141-A2B1-A45E207911B3}"/>
              </a:ext>
            </a:extLst>
          </p:cNvPr>
          <p:cNvSpPr txBox="1"/>
          <p:nvPr/>
        </p:nvSpPr>
        <p:spPr>
          <a:xfrm>
            <a:off x="740983" y="9522909"/>
            <a:ext cx="1008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>
                <a:solidFill>
                  <a:schemeClr val="bg1">
                    <a:lumMod val="50000"/>
                  </a:schemeClr>
                </a:solidFill>
              </a:rPr>
              <a:t>Maaien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872F289-6B39-5649-9CC6-F5466D416A0C}"/>
              </a:ext>
            </a:extLst>
          </p:cNvPr>
          <p:cNvSpPr txBox="1"/>
          <p:nvPr/>
        </p:nvSpPr>
        <p:spPr>
          <a:xfrm>
            <a:off x="2254967" y="9522909"/>
            <a:ext cx="1120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Beweiden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8CF7090B-2BF1-BA41-8F92-310DAA843CEE}"/>
              </a:ext>
            </a:extLst>
          </p:cNvPr>
          <p:cNvSpPr txBox="1"/>
          <p:nvPr/>
        </p:nvSpPr>
        <p:spPr>
          <a:xfrm>
            <a:off x="3791612" y="9522909"/>
            <a:ext cx="1120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>
                <a:solidFill>
                  <a:schemeClr val="bg1">
                    <a:lumMod val="50000"/>
                  </a:schemeClr>
                </a:solidFill>
              </a:rPr>
              <a:t>Tijdelijk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579A2BCC-36D5-5241-B3B2-E0D5F0FF39C0}"/>
              </a:ext>
            </a:extLst>
          </p:cNvPr>
          <p:cNvSpPr txBox="1"/>
          <p:nvPr/>
        </p:nvSpPr>
        <p:spPr>
          <a:xfrm>
            <a:off x="5359788" y="9525207"/>
            <a:ext cx="11203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Blijvend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876FFDCB-5393-BD4E-86F5-27B200AD2D40}"/>
              </a:ext>
            </a:extLst>
          </p:cNvPr>
          <p:cNvSpPr txBox="1"/>
          <p:nvPr/>
        </p:nvSpPr>
        <p:spPr>
          <a:xfrm>
            <a:off x="3553152" y="8285299"/>
            <a:ext cx="3304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rgbClr val="92D050"/>
                </a:solidFill>
              </a:rPr>
              <a:t>Engels raaigras </a:t>
            </a:r>
            <a:r>
              <a:rPr lang="nl-BE" sz="1200" dirty="0" err="1">
                <a:solidFill>
                  <a:srgbClr val="92D050"/>
                </a:solidFill>
              </a:rPr>
              <a:t>dploïd</a:t>
            </a:r>
            <a:r>
              <a:rPr lang="nl-BE" sz="1200" dirty="0">
                <a:solidFill>
                  <a:srgbClr val="92D050"/>
                </a:solidFill>
              </a:rPr>
              <a:t> 50%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2"/>
                </a:solidFill>
              </a:rPr>
              <a:t>Veldbeemdgras 30%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4"/>
                </a:solidFill>
              </a:rPr>
              <a:t>Lammerstaart 10%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5"/>
                </a:solidFill>
              </a:rPr>
              <a:t>Roodzwenkgras 10%</a:t>
            </a:r>
          </a:p>
        </p:txBody>
      </p:sp>
      <p:pic>
        <p:nvPicPr>
          <p:cNvPr id="29" name="Afbeelding 28">
            <a:extLst>
              <a:ext uri="{FF2B5EF4-FFF2-40B4-BE49-F238E27FC236}">
                <a16:creationId xmlns:a16="http://schemas.microsoft.com/office/drawing/2014/main" id="{8E5837DF-3B8E-A24C-8116-47A908EE1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190" y="9409414"/>
            <a:ext cx="377874" cy="360835"/>
          </a:xfrm>
          <a:prstGeom prst="rect">
            <a:avLst/>
          </a:prstGeom>
        </p:spPr>
      </p:pic>
      <p:sp>
        <p:nvSpPr>
          <p:cNvPr id="33" name="Ovaal 32">
            <a:extLst>
              <a:ext uri="{FF2B5EF4-FFF2-40B4-BE49-F238E27FC236}">
                <a16:creationId xmlns:a16="http://schemas.microsoft.com/office/drawing/2014/main" id="{687A7733-2096-6A43-AB86-8A09442870B8}"/>
              </a:ext>
            </a:extLst>
          </p:cNvPr>
          <p:cNvSpPr/>
          <p:nvPr/>
        </p:nvSpPr>
        <p:spPr>
          <a:xfrm>
            <a:off x="3468671" y="9466329"/>
            <a:ext cx="327658" cy="312883"/>
          </a:xfrm>
          <a:prstGeom prst="ellips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7AAC9196-8B7E-6A42-A4E3-89821D7198E7}"/>
              </a:ext>
            </a:extLst>
          </p:cNvPr>
          <p:cNvSpPr txBox="1"/>
          <p:nvPr/>
        </p:nvSpPr>
        <p:spPr>
          <a:xfrm>
            <a:off x="124152" y="5177128"/>
            <a:ext cx="3277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   Paarden graas- en standweide 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   Verdraagt intensieve betreding door sterke            </a:t>
            </a:r>
          </a:p>
          <a:p>
            <a:r>
              <a:rPr lang="nl-BE" sz="1200" dirty="0"/>
              <a:t>        zode en snel herstellingsvermogen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Met 30 % veldbeemd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Smakelijk, maar niet te energierijk gras</a:t>
            </a:r>
          </a:p>
          <a:p>
            <a:r>
              <a:rPr lang="nl-BE" sz="1200" dirty="0"/>
              <a:t>        (laag fructaangehalte)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Minder risico op hoefbevangenheid en koliek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Kan eventueel ook gemaaid worden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endParaRPr lang="nl-BE" sz="1200" dirty="0"/>
          </a:p>
        </p:txBody>
      </p:sp>
      <p:pic>
        <p:nvPicPr>
          <p:cNvPr id="28" name="Afbeelding 27">
            <a:extLst>
              <a:ext uri="{FF2B5EF4-FFF2-40B4-BE49-F238E27FC236}">
                <a16:creationId xmlns:a16="http://schemas.microsoft.com/office/drawing/2014/main" id="{E30A9A70-278A-D54D-BD24-54F1F7A1F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6639" y="9409915"/>
            <a:ext cx="377874" cy="360835"/>
          </a:xfrm>
          <a:prstGeom prst="rect">
            <a:avLst/>
          </a:prstGeom>
        </p:spPr>
      </p:pic>
      <p:sp>
        <p:nvSpPr>
          <p:cNvPr id="31" name="Ovaal 30">
            <a:extLst>
              <a:ext uri="{FF2B5EF4-FFF2-40B4-BE49-F238E27FC236}">
                <a16:creationId xmlns:a16="http://schemas.microsoft.com/office/drawing/2014/main" id="{6452EABE-1348-5C4D-8C32-620D73021ED9}"/>
              </a:ext>
            </a:extLst>
          </p:cNvPr>
          <p:cNvSpPr/>
          <p:nvPr/>
        </p:nvSpPr>
        <p:spPr>
          <a:xfrm>
            <a:off x="360981" y="9457366"/>
            <a:ext cx="327658" cy="312883"/>
          </a:xfrm>
          <a:prstGeom prst="ellips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2" name="Rechthoek 31">
            <a:extLst>
              <a:ext uri="{FF2B5EF4-FFF2-40B4-BE49-F238E27FC236}">
                <a16:creationId xmlns:a16="http://schemas.microsoft.com/office/drawing/2014/main" id="{C469C85A-F877-CE4D-9E0F-B72D14025CE8}"/>
              </a:ext>
            </a:extLst>
          </p:cNvPr>
          <p:cNvSpPr/>
          <p:nvPr/>
        </p:nvSpPr>
        <p:spPr>
          <a:xfrm>
            <a:off x="0" y="207909"/>
            <a:ext cx="6858000" cy="644335"/>
          </a:xfrm>
          <a:prstGeom prst="rect">
            <a:avLst/>
          </a:prstGeom>
          <a:solidFill>
            <a:srgbClr val="C08F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2800" b="1" dirty="0">
                <a:solidFill>
                  <a:schemeClr val="bg1"/>
                </a:solidFill>
              </a:rPr>
              <a:t> </a:t>
            </a:r>
            <a:r>
              <a:rPr lang="nl-BE" sz="2000" b="1" dirty="0">
                <a:solidFill>
                  <a:schemeClr val="bg1"/>
                </a:solidFill>
              </a:rPr>
              <a:t>PRO-STAR® </a:t>
            </a:r>
            <a:r>
              <a:rPr lang="nl-BE" sz="2800" b="1" dirty="0">
                <a:solidFill>
                  <a:schemeClr val="bg1"/>
                </a:solidFill>
              </a:rPr>
              <a:t>MUSTANG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A27EDFF2-4141-0645-A48F-2C619F8B6B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66" b="26876"/>
          <a:stretch/>
        </p:blipFill>
        <p:spPr>
          <a:xfrm>
            <a:off x="0" y="1682390"/>
            <a:ext cx="6857999" cy="2929262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9F152309-8E10-B240-A6CB-202CD0A5C9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989" y="7865803"/>
            <a:ext cx="823226" cy="1469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07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E479164F-FBB0-6942-A774-9CFA8E535584}"/>
              </a:ext>
            </a:extLst>
          </p:cNvPr>
          <p:cNvSpPr/>
          <p:nvPr/>
        </p:nvSpPr>
        <p:spPr>
          <a:xfrm>
            <a:off x="-4297" y="4623942"/>
            <a:ext cx="3450261" cy="31777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1A8437-9737-2241-B92F-5817DBDA2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98723"/>
            <a:ext cx="6381093" cy="551794"/>
          </a:xfrm>
        </p:spPr>
        <p:txBody>
          <a:bodyPr>
            <a:normAutofit/>
          </a:bodyPr>
          <a:lstStyle/>
          <a:p>
            <a:pPr algn="l"/>
            <a:r>
              <a:rPr lang="nl-BE" sz="1800" b="1" dirty="0" err="1"/>
              <a:t>Doorzaaimengsel</a:t>
            </a:r>
            <a:endParaRPr lang="nl-BE" sz="1800" b="1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A740AEB-49FA-8B41-8D38-20BD65A82D1B}"/>
              </a:ext>
            </a:extLst>
          </p:cNvPr>
          <p:cNvSpPr txBox="1"/>
          <p:nvPr/>
        </p:nvSpPr>
        <p:spPr>
          <a:xfrm>
            <a:off x="124153" y="4688042"/>
            <a:ext cx="31866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C08F01"/>
                </a:solidFill>
              </a:rPr>
              <a:t>KENMERKEN</a:t>
            </a:r>
          </a:p>
          <a:p>
            <a:endParaRPr lang="nl-BE" sz="1400" b="1" dirty="0">
              <a:solidFill>
                <a:srgbClr val="C08F01"/>
              </a:solidFill>
            </a:endParaRPr>
          </a:p>
          <a:p>
            <a:endParaRPr lang="nl-BE" sz="1400" b="1" dirty="0">
              <a:solidFill>
                <a:srgbClr val="C08F01"/>
              </a:solidFill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8E25D01-0482-5D47-B75C-AC1A0BEF6C31}"/>
              </a:ext>
            </a:extLst>
          </p:cNvPr>
          <p:cNvSpPr txBox="1"/>
          <p:nvPr/>
        </p:nvSpPr>
        <p:spPr>
          <a:xfrm>
            <a:off x="3553152" y="4693023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C08F01"/>
                </a:solidFill>
              </a:rPr>
              <a:t>SPECIFICATIES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A3128A0F-4611-1342-8EA2-D1E579F4C511}"/>
              </a:ext>
            </a:extLst>
          </p:cNvPr>
          <p:cNvSpPr txBox="1"/>
          <p:nvPr/>
        </p:nvSpPr>
        <p:spPr>
          <a:xfrm>
            <a:off x="3583657" y="7840095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C08F01"/>
                </a:solidFill>
              </a:rPr>
              <a:t>SAMENSTELLING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CCBF3EE2-F4AC-1441-922C-253B1F9600AE}"/>
              </a:ext>
            </a:extLst>
          </p:cNvPr>
          <p:cNvSpPr txBox="1"/>
          <p:nvPr/>
        </p:nvSpPr>
        <p:spPr>
          <a:xfrm>
            <a:off x="3559064" y="5177129"/>
            <a:ext cx="3180694" cy="156966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softEdge rad="571500"/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Blijvend mengsel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Zaaidichtheid: 30 kg/ha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Zaaien van februari-oktober</a:t>
            </a:r>
          </a:p>
          <a:p>
            <a:r>
              <a:rPr lang="nl-BE" sz="1200" dirty="0"/>
              <a:t>      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Verpakking: 15 kg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422C5A31-D3F8-D545-9B85-E1352135C80D}"/>
              </a:ext>
            </a:extLst>
          </p:cNvPr>
          <p:cNvSpPr txBox="1"/>
          <p:nvPr/>
        </p:nvSpPr>
        <p:spPr>
          <a:xfrm>
            <a:off x="7598979" y="2089871"/>
            <a:ext cx="1213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2AD3CD9-E6AA-5141-A2B1-A45E207911B3}"/>
              </a:ext>
            </a:extLst>
          </p:cNvPr>
          <p:cNvSpPr txBox="1"/>
          <p:nvPr/>
        </p:nvSpPr>
        <p:spPr>
          <a:xfrm>
            <a:off x="740983" y="9522909"/>
            <a:ext cx="1008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>
                <a:solidFill>
                  <a:schemeClr val="bg1">
                    <a:lumMod val="50000"/>
                  </a:schemeClr>
                </a:solidFill>
              </a:rPr>
              <a:t>Maaien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872F289-6B39-5649-9CC6-F5466D416A0C}"/>
              </a:ext>
            </a:extLst>
          </p:cNvPr>
          <p:cNvSpPr txBox="1"/>
          <p:nvPr/>
        </p:nvSpPr>
        <p:spPr>
          <a:xfrm>
            <a:off x="2254967" y="9522909"/>
            <a:ext cx="1120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Beweiden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8CF7090B-2BF1-BA41-8F92-310DAA843CEE}"/>
              </a:ext>
            </a:extLst>
          </p:cNvPr>
          <p:cNvSpPr txBox="1"/>
          <p:nvPr/>
        </p:nvSpPr>
        <p:spPr>
          <a:xfrm>
            <a:off x="3791612" y="9522909"/>
            <a:ext cx="1120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>
                <a:solidFill>
                  <a:schemeClr val="bg1">
                    <a:lumMod val="50000"/>
                  </a:schemeClr>
                </a:solidFill>
              </a:rPr>
              <a:t>Tijdelijk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579A2BCC-36D5-5241-B3B2-E0D5F0FF39C0}"/>
              </a:ext>
            </a:extLst>
          </p:cNvPr>
          <p:cNvSpPr txBox="1"/>
          <p:nvPr/>
        </p:nvSpPr>
        <p:spPr>
          <a:xfrm>
            <a:off x="5359788" y="9525207"/>
            <a:ext cx="11203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Blijvend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876FFDCB-5393-BD4E-86F5-27B200AD2D40}"/>
              </a:ext>
            </a:extLst>
          </p:cNvPr>
          <p:cNvSpPr txBox="1"/>
          <p:nvPr/>
        </p:nvSpPr>
        <p:spPr>
          <a:xfrm>
            <a:off x="3553152" y="8285299"/>
            <a:ext cx="3304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rgbClr val="92D050"/>
                </a:solidFill>
              </a:rPr>
              <a:t>Engels raaigras diploïd 35%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2"/>
                </a:solidFill>
              </a:rPr>
              <a:t>Engels raaigras tetra 50%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4"/>
                </a:solidFill>
              </a:rPr>
              <a:t>Hybride raaigras 15%</a:t>
            </a:r>
            <a:endParaRPr lang="nl-BE" sz="1200" dirty="0">
              <a:solidFill>
                <a:schemeClr val="accent5"/>
              </a:solidFill>
            </a:endParaRPr>
          </a:p>
        </p:txBody>
      </p:sp>
      <p:pic>
        <p:nvPicPr>
          <p:cNvPr id="29" name="Afbeelding 28">
            <a:extLst>
              <a:ext uri="{FF2B5EF4-FFF2-40B4-BE49-F238E27FC236}">
                <a16:creationId xmlns:a16="http://schemas.microsoft.com/office/drawing/2014/main" id="{8E5837DF-3B8E-A24C-8116-47A908EE1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190" y="9409414"/>
            <a:ext cx="377874" cy="360835"/>
          </a:xfrm>
          <a:prstGeom prst="rect">
            <a:avLst/>
          </a:prstGeom>
        </p:spPr>
      </p:pic>
      <p:sp>
        <p:nvSpPr>
          <p:cNvPr id="33" name="Ovaal 32">
            <a:extLst>
              <a:ext uri="{FF2B5EF4-FFF2-40B4-BE49-F238E27FC236}">
                <a16:creationId xmlns:a16="http://schemas.microsoft.com/office/drawing/2014/main" id="{687A7733-2096-6A43-AB86-8A09442870B8}"/>
              </a:ext>
            </a:extLst>
          </p:cNvPr>
          <p:cNvSpPr/>
          <p:nvPr/>
        </p:nvSpPr>
        <p:spPr>
          <a:xfrm>
            <a:off x="3468671" y="9466329"/>
            <a:ext cx="327658" cy="312883"/>
          </a:xfrm>
          <a:prstGeom prst="ellips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7AAC9196-8B7E-6A42-A4E3-89821D7198E7}"/>
              </a:ext>
            </a:extLst>
          </p:cNvPr>
          <p:cNvSpPr txBox="1"/>
          <p:nvPr/>
        </p:nvSpPr>
        <p:spPr>
          <a:xfrm>
            <a:off x="124152" y="5177128"/>
            <a:ext cx="3277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   </a:t>
            </a:r>
            <a:r>
              <a:rPr lang="nl-BE" sz="1200" dirty="0" err="1"/>
              <a:t>Doorzaaimengsel</a:t>
            </a:r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   Bevat 15% hybride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Diep wortelend =&gt; zorgt voor agressieve groei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Snel zichtbaar resultaat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endParaRPr lang="nl-BE" sz="1200" dirty="0"/>
          </a:p>
        </p:txBody>
      </p:sp>
      <p:pic>
        <p:nvPicPr>
          <p:cNvPr id="28" name="Afbeelding 27">
            <a:extLst>
              <a:ext uri="{FF2B5EF4-FFF2-40B4-BE49-F238E27FC236}">
                <a16:creationId xmlns:a16="http://schemas.microsoft.com/office/drawing/2014/main" id="{E30A9A70-278A-D54D-BD24-54F1F7A1F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6639" y="9409915"/>
            <a:ext cx="377874" cy="360835"/>
          </a:xfrm>
          <a:prstGeom prst="rect">
            <a:avLst/>
          </a:prstGeom>
        </p:spPr>
      </p:pic>
      <p:sp>
        <p:nvSpPr>
          <p:cNvPr id="31" name="Ovaal 30">
            <a:extLst>
              <a:ext uri="{FF2B5EF4-FFF2-40B4-BE49-F238E27FC236}">
                <a16:creationId xmlns:a16="http://schemas.microsoft.com/office/drawing/2014/main" id="{6452EABE-1348-5C4D-8C32-620D73021ED9}"/>
              </a:ext>
            </a:extLst>
          </p:cNvPr>
          <p:cNvSpPr/>
          <p:nvPr/>
        </p:nvSpPr>
        <p:spPr>
          <a:xfrm>
            <a:off x="360981" y="9457366"/>
            <a:ext cx="327658" cy="312883"/>
          </a:xfrm>
          <a:prstGeom prst="ellips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2" name="Rechthoek 31">
            <a:extLst>
              <a:ext uri="{FF2B5EF4-FFF2-40B4-BE49-F238E27FC236}">
                <a16:creationId xmlns:a16="http://schemas.microsoft.com/office/drawing/2014/main" id="{C469C85A-F877-CE4D-9E0F-B72D14025CE8}"/>
              </a:ext>
            </a:extLst>
          </p:cNvPr>
          <p:cNvSpPr/>
          <p:nvPr/>
        </p:nvSpPr>
        <p:spPr>
          <a:xfrm>
            <a:off x="0" y="207909"/>
            <a:ext cx="6858000" cy="644335"/>
          </a:xfrm>
          <a:prstGeom prst="rect">
            <a:avLst/>
          </a:prstGeom>
          <a:solidFill>
            <a:srgbClr val="C08F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2800" b="1" dirty="0">
                <a:solidFill>
                  <a:schemeClr val="bg1"/>
                </a:solidFill>
              </a:rPr>
              <a:t> </a:t>
            </a:r>
            <a:r>
              <a:rPr lang="nl-BE" sz="2000" b="1" dirty="0">
                <a:solidFill>
                  <a:schemeClr val="bg1"/>
                </a:solidFill>
              </a:rPr>
              <a:t>PRO-STAR® </a:t>
            </a:r>
            <a:r>
              <a:rPr lang="nl-BE" sz="2800" b="1" dirty="0">
                <a:solidFill>
                  <a:schemeClr val="bg1"/>
                </a:solidFill>
              </a:rPr>
              <a:t>RECOVER</a:t>
            </a:r>
          </a:p>
        </p:txBody>
      </p:sp>
      <p:pic>
        <p:nvPicPr>
          <p:cNvPr id="26" name="Afbeelding 25">
            <a:extLst>
              <a:ext uri="{FF2B5EF4-FFF2-40B4-BE49-F238E27FC236}">
                <a16:creationId xmlns:a16="http://schemas.microsoft.com/office/drawing/2014/main" id="{9F152309-8E10-B240-A6CB-202CD0A5C9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989" y="7865803"/>
            <a:ext cx="823226" cy="1469861"/>
          </a:xfrm>
          <a:prstGeom prst="rect">
            <a:avLst/>
          </a:prstGeom>
        </p:spPr>
      </p:pic>
      <p:pic>
        <p:nvPicPr>
          <p:cNvPr id="1028" name="Picture 4" descr="Afbeelding: doorzaaien">
            <a:extLst>
              <a:ext uri="{FF2B5EF4-FFF2-40B4-BE49-F238E27FC236}">
                <a16:creationId xmlns:a16="http://schemas.microsoft.com/office/drawing/2014/main" id="{022BA2C2-FA20-4078-BADC-0E2CA345A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91" y="1524267"/>
            <a:ext cx="5650522" cy="305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0198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E479164F-FBB0-6942-A774-9CFA8E535584}"/>
              </a:ext>
            </a:extLst>
          </p:cNvPr>
          <p:cNvSpPr/>
          <p:nvPr/>
        </p:nvSpPr>
        <p:spPr>
          <a:xfrm>
            <a:off x="-4297" y="4417878"/>
            <a:ext cx="3433297" cy="36354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1A8437-9737-2241-B92F-5817DBDA2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98723"/>
            <a:ext cx="6381093" cy="551794"/>
          </a:xfrm>
        </p:spPr>
        <p:txBody>
          <a:bodyPr>
            <a:normAutofit/>
          </a:bodyPr>
          <a:lstStyle/>
          <a:p>
            <a:pPr algn="l"/>
            <a:r>
              <a:rPr lang="nl-BE" sz="1800" b="1" dirty="0"/>
              <a:t>Veelzijdig weidemengsel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A740AEB-49FA-8B41-8D38-20BD65A82D1B}"/>
              </a:ext>
            </a:extLst>
          </p:cNvPr>
          <p:cNvSpPr txBox="1"/>
          <p:nvPr/>
        </p:nvSpPr>
        <p:spPr>
          <a:xfrm>
            <a:off x="124153" y="4507736"/>
            <a:ext cx="31866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C08F01"/>
                </a:solidFill>
              </a:rPr>
              <a:t>KENMERKEN</a:t>
            </a:r>
          </a:p>
          <a:p>
            <a:endParaRPr lang="nl-BE" sz="1400" b="1" dirty="0">
              <a:solidFill>
                <a:srgbClr val="C08F01"/>
              </a:solidFill>
            </a:endParaRPr>
          </a:p>
          <a:p>
            <a:endParaRPr lang="nl-BE" sz="1400" b="1" dirty="0">
              <a:solidFill>
                <a:srgbClr val="C08F01"/>
              </a:solidFill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8E25D01-0482-5D47-B75C-AC1A0BEF6C31}"/>
              </a:ext>
            </a:extLst>
          </p:cNvPr>
          <p:cNvSpPr txBox="1"/>
          <p:nvPr/>
        </p:nvSpPr>
        <p:spPr>
          <a:xfrm>
            <a:off x="3553152" y="4512717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C08F01"/>
                </a:solidFill>
              </a:rPr>
              <a:t>SPECIFICATIES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A3128A0F-4611-1342-8EA2-D1E579F4C511}"/>
              </a:ext>
            </a:extLst>
          </p:cNvPr>
          <p:cNvSpPr txBox="1"/>
          <p:nvPr/>
        </p:nvSpPr>
        <p:spPr>
          <a:xfrm>
            <a:off x="3583657" y="7745567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C08F01"/>
                </a:solidFill>
              </a:rPr>
              <a:t>SAMENSTELLING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CCBF3EE2-F4AC-1441-922C-253B1F9600AE}"/>
              </a:ext>
            </a:extLst>
          </p:cNvPr>
          <p:cNvSpPr txBox="1"/>
          <p:nvPr/>
        </p:nvSpPr>
        <p:spPr>
          <a:xfrm>
            <a:off x="3559064" y="4996823"/>
            <a:ext cx="3180694" cy="2677656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softEdge rad="571500"/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Blijvend mengsel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Zaaidichtheid: 50 kg/ha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Zaaien van februari-oktober</a:t>
            </a:r>
          </a:p>
          <a:p>
            <a:r>
              <a:rPr lang="nl-BE" sz="1200" dirty="0"/>
              <a:t>      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Verpakking: 15 kg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Beschikbaar met klaver: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SUPERCOMPLEX PLUS (+10% witte klaver)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BE" sz="1200" dirty="0"/>
              <a:t>Voldoet voor premie vlinderbloemigen (€450/Ha)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422C5A31-D3F8-D545-9B85-E1352135C80D}"/>
              </a:ext>
            </a:extLst>
          </p:cNvPr>
          <p:cNvSpPr txBox="1"/>
          <p:nvPr/>
        </p:nvSpPr>
        <p:spPr>
          <a:xfrm>
            <a:off x="7598979" y="2089871"/>
            <a:ext cx="1213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2AD3CD9-E6AA-5141-A2B1-A45E207911B3}"/>
              </a:ext>
            </a:extLst>
          </p:cNvPr>
          <p:cNvSpPr txBox="1"/>
          <p:nvPr/>
        </p:nvSpPr>
        <p:spPr>
          <a:xfrm>
            <a:off x="740983" y="9510030"/>
            <a:ext cx="1008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Hooien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872F289-6B39-5649-9CC6-F5466D416A0C}"/>
              </a:ext>
            </a:extLst>
          </p:cNvPr>
          <p:cNvSpPr txBox="1"/>
          <p:nvPr/>
        </p:nvSpPr>
        <p:spPr>
          <a:xfrm>
            <a:off x="2254967" y="9510030"/>
            <a:ext cx="1120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Beweiden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8CF7090B-2BF1-BA41-8F92-310DAA843CEE}"/>
              </a:ext>
            </a:extLst>
          </p:cNvPr>
          <p:cNvSpPr txBox="1"/>
          <p:nvPr/>
        </p:nvSpPr>
        <p:spPr>
          <a:xfrm>
            <a:off x="3791612" y="9510030"/>
            <a:ext cx="1120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>
                <a:solidFill>
                  <a:schemeClr val="bg1">
                    <a:lumMod val="50000"/>
                  </a:schemeClr>
                </a:solidFill>
              </a:rPr>
              <a:t>Tijdelijk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579A2BCC-36D5-5241-B3B2-E0D5F0FF39C0}"/>
              </a:ext>
            </a:extLst>
          </p:cNvPr>
          <p:cNvSpPr txBox="1"/>
          <p:nvPr/>
        </p:nvSpPr>
        <p:spPr>
          <a:xfrm>
            <a:off x="5359788" y="9512328"/>
            <a:ext cx="11203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Blijvend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876FFDCB-5393-BD4E-86F5-27B200AD2D40}"/>
              </a:ext>
            </a:extLst>
          </p:cNvPr>
          <p:cNvSpPr txBox="1"/>
          <p:nvPr/>
        </p:nvSpPr>
        <p:spPr>
          <a:xfrm>
            <a:off x="3553152" y="8190771"/>
            <a:ext cx="33048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rgbClr val="92D050"/>
                </a:solidFill>
              </a:rPr>
              <a:t>Engels raaigras </a:t>
            </a:r>
            <a:r>
              <a:rPr lang="nl-BE" sz="1200" dirty="0" err="1">
                <a:solidFill>
                  <a:srgbClr val="92D050"/>
                </a:solidFill>
              </a:rPr>
              <a:t>tetraploïd</a:t>
            </a:r>
            <a:r>
              <a:rPr lang="nl-BE" sz="1200" dirty="0">
                <a:solidFill>
                  <a:srgbClr val="92D050"/>
                </a:solidFill>
              </a:rPr>
              <a:t> 30%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2"/>
                </a:solidFill>
              </a:rPr>
              <a:t>Engels raaigras diploïd 40%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4"/>
                </a:solidFill>
              </a:rPr>
              <a:t>Lammerstaart 15%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5"/>
                </a:solidFill>
              </a:rPr>
              <a:t>Beemdlangbloem 10%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rgbClr val="00B050"/>
                </a:solidFill>
              </a:rPr>
              <a:t>Veldbeemdgras 5%</a:t>
            </a:r>
          </a:p>
        </p:txBody>
      </p:sp>
      <p:pic>
        <p:nvPicPr>
          <p:cNvPr id="29" name="Afbeelding 28">
            <a:extLst>
              <a:ext uri="{FF2B5EF4-FFF2-40B4-BE49-F238E27FC236}">
                <a16:creationId xmlns:a16="http://schemas.microsoft.com/office/drawing/2014/main" id="{8E5837DF-3B8E-A24C-8116-47A908EE1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190" y="9457366"/>
            <a:ext cx="377874" cy="360835"/>
          </a:xfrm>
          <a:prstGeom prst="rect">
            <a:avLst/>
          </a:prstGeom>
        </p:spPr>
      </p:pic>
      <p:sp>
        <p:nvSpPr>
          <p:cNvPr id="33" name="Ovaal 32">
            <a:extLst>
              <a:ext uri="{FF2B5EF4-FFF2-40B4-BE49-F238E27FC236}">
                <a16:creationId xmlns:a16="http://schemas.microsoft.com/office/drawing/2014/main" id="{687A7733-2096-6A43-AB86-8A09442870B8}"/>
              </a:ext>
            </a:extLst>
          </p:cNvPr>
          <p:cNvSpPr/>
          <p:nvPr/>
        </p:nvSpPr>
        <p:spPr>
          <a:xfrm>
            <a:off x="3463954" y="9457366"/>
            <a:ext cx="327658" cy="312883"/>
          </a:xfrm>
          <a:prstGeom prst="ellips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7AAC9196-8B7E-6A42-A4E3-89821D7198E7}"/>
              </a:ext>
            </a:extLst>
          </p:cNvPr>
          <p:cNvSpPr txBox="1"/>
          <p:nvPr/>
        </p:nvSpPr>
        <p:spPr>
          <a:xfrm>
            <a:off x="124152" y="4996822"/>
            <a:ext cx="3277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   Zeer standvastig en wintervast mengsel</a:t>
            </a:r>
          </a:p>
          <a:p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   Specifiek om te hooien, met 40 % diploïd</a:t>
            </a:r>
          </a:p>
          <a:p>
            <a:r>
              <a:rPr lang="nl-BE" sz="1200" dirty="0"/>
              <a:t>        gras dat gemakkelijk droogt</a:t>
            </a:r>
          </a:p>
          <a:p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   Ook zeer geschikt voor extensieve begrazing</a:t>
            </a:r>
          </a:p>
          <a:p>
            <a:endParaRPr lang="nl-B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   Geschikt voor alle gronden, ook natte en</a:t>
            </a:r>
          </a:p>
          <a:p>
            <a:r>
              <a:rPr lang="nl-BE" sz="1200" dirty="0"/>
              <a:t>        koude gronden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Structuurrijk (30 % structuur !) en smakelijk gras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Dient weinig bemest te worden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Ook ideaal voor grasbufferstroken!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endParaRPr lang="nl-BE" sz="1200" dirty="0"/>
          </a:p>
        </p:txBody>
      </p:sp>
      <p:pic>
        <p:nvPicPr>
          <p:cNvPr id="28" name="Afbeelding 27">
            <a:extLst>
              <a:ext uri="{FF2B5EF4-FFF2-40B4-BE49-F238E27FC236}">
                <a16:creationId xmlns:a16="http://schemas.microsoft.com/office/drawing/2014/main" id="{E30A9A70-278A-D54D-BD24-54F1F7A1F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6639" y="9423068"/>
            <a:ext cx="377874" cy="360835"/>
          </a:xfrm>
          <a:prstGeom prst="rect">
            <a:avLst/>
          </a:prstGeom>
        </p:spPr>
      </p:pic>
      <p:sp>
        <p:nvSpPr>
          <p:cNvPr id="32" name="Rechthoek 31">
            <a:extLst>
              <a:ext uri="{FF2B5EF4-FFF2-40B4-BE49-F238E27FC236}">
                <a16:creationId xmlns:a16="http://schemas.microsoft.com/office/drawing/2014/main" id="{C469C85A-F877-CE4D-9E0F-B72D14025CE8}"/>
              </a:ext>
            </a:extLst>
          </p:cNvPr>
          <p:cNvSpPr/>
          <p:nvPr/>
        </p:nvSpPr>
        <p:spPr>
          <a:xfrm>
            <a:off x="0" y="207909"/>
            <a:ext cx="6858000" cy="644335"/>
          </a:xfrm>
          <a:prstGeom prst="rect">
            <a:avLst/>
          </a:prstGeom>
          <a:solidFill>
            <a:srgbClr val="C08F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2800" b="1" dirty="0">
                <a:solidFill>
                  <a:schemeClr val="bg1"/>
                </a:solidFill>
              </a:rPr>
              <a:t> </a:t>
            </a:r>
            <a:r>
              <a:rPr lang="nl-BE" sz="2000" b="1" dirty="0">
                <a:solidFill>
                  <a:schemeClr val="bg1"/>
                </a:solidFill>
              </a:rPr>
              <a:t>PRO-STAR® </a:t>
            </a:r>
            <a:r>
              <a:rPr lang="nl-BE" sz="2800" b="1" dirty="0">
                <a:solidFill>
                  <a:schemeClr val="bg1"/>
                </a:solidFill>
              </a:rPr>
              <a:t>SUPERCOMPLEX</a:t>
            </a:r>
            <a:endParaRPr lang="nl-BE" sz="3200" b="1" dirty="0">
              <a:solidFill>
                <a:schemeClr val="bg1"/>
              </a:solidFill>
            </a:endParaRPr>
          </a:p>
        </p:txBody>
      </p:sp>
      <p:pic>
        <p:nvPicPr>
          <p:cNvPr id="26" name="Afbeelding 25">
            <a:extLst>
              <a:ext uri="{FF2B5EF4-FFF2-40B4-BE49-F238E27FC236}">
                <a16:creationId xmlns:a16="http://schemas.microsoft.com/office/drawing/2014/main" id="{23AEA98E-1B3E-E14F-B9A5-5218D444B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658" y="9457366"/>
            <a:ext cx="377874" cy="36083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A1608BE8-30E4-6A48-BCEA-66085DAF2C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303" b="14166"/>
          <a:stretch/>
        </p:blipFill>
        <p:spPr>
          <a:xfrm>
            <a:off x="-4297" y="1503784"/>
            <a:ext cx="6858000" cy="2907731"/>
          </a:xfrm>
          <a:prstGeom prst="rect">
            <a:avLst/>
          </a:prstGeom>
        </p:spPr>
      </p:pic>
      <p:pic>
        <p:nvPicPr>
          <p:cNvPr id="31" name="Afbeelding 30">
            <a:extLst>
              <a:ext uri="{FF2B5EF4-FFF2-40B4-BE49-F238E27FC236}">
                <a16:creationId xmlns:a16="http://schemas.microsoft.com/office/drawing/2014/main" id="{20CBB872-DDFD-DE40-B69B-B045296124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3487" y="8202261"/>
            <a:ext cx="714985" cy="127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211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E479164F-FBB0-6942-A774-9CFA8E535584}"/>
              </a:ext>
            </a:extLst>
          </p:cNvPr>
          <p:cNvSpPr/>
          <p:nvPr/>
        </p:nvSpPr>
        <p:spPr>
          <a:xfrm>
            <a:off x="-4297" y="4546668"/>
            <a:ext cx="3433297" cy="32779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1A8437-9737-2241-B92F-5817DBDA2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98723"/>
            <a:ext cx="6381093" cy="551794"/>
          </a:xfrm>
        </p:spPr>
        <p:txBody>
          <a:bodyPr>
            <a:normAutofit/>
          </a:bodyPr>
          <a:lstStyle/>
          <a:p>
            <a:pPr algn="l"/>
            <a:r>
              <a:rPr lang="nl-BE" sz="1800" b="1" dirty="0"/>
              <a:t>All-round topkwaliteit en smakelijkheid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A740AEB-49FA-8B41-8D38-20BD65A82D1B}"/>
              </a:ext>
            </a:extLst>
          </p:cNvPr>
          <p:cNvSpPr txBox="1"/>
          <p:nvPr/>
        </p:nvSpPr>
        <p:spPr>
          <a:xfrm>
            <a:off x="124153" y="4721619"/>
            <a:ext cx="31866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C08F01"/>
                </a:solidFill>
              </a:rPr>
              <a:t>KENMERKEN</a:t>
            </a:r>
          </a:p>
          <a:p>
            <a:endParaRPr lang="nl-BE" sz="1400" b="1" dirty="0">
              <a:solidFill>
                <a:srgbClr val="C08F01"/>
              </a:solidFill>
            </a:endParaRPr>
          </a:p>
          <a:p>
            <a:endParaRPr lang="nl-BE" sz="1400" b="1" dirty="0">
              <a:solidFill>
                <a:srgbClr val="C08F01"/>
              </a:solidFill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8E25D01-0482-5D47-B75C-AC1A0BEF6C31}"/>
              </a:ext>
            </a:extLst>
          </p:cNvPr>
          <p:cNvSpPr txBox="1"/>
          <p:nvPr/>
        </p:nvSpPr>
        <p:spPr>
          <a:xfrm>
            <a:off x="3553152" y="4726600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C08F01"/>
                </a:solidFill>
              </a:rPr>
              <a:t>SPECIFICATIES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A3128A0F-4611-1342-8EA2-D1E579F4C511}"/>
              </a:ext>
            </a:extLst>
          </p:cNvPr>
          <p:cNvSpPr txBox="1"/>
          <p:nvPr/>
        </p:nvSpPr>
        <p:spPr>
          <a:xfrm>
            <a:off x="3583657" y="7926723"/>
            <a:ext cx="318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rgbClr val="C08F01"/>
                </a:solidFill>
              </a:rPr>
              <a:t>SAMENSTELLING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CCBF3EE2-F4AC-1441-922C-253B1F9600AE}"/>
              </a:ext>
            </a:extLst>
          </p:cNvPr>
          <p:cNvSpPr txBox="1"/>
          <p:nvPr/>
        </p:nvSpPr>
        <p:spPr>
          <a:xfrm>
            <a:off x="3559064" y="5112734"/>
            <a:ext cx="3180694" cy="156966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softEdge rad="571500"/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Blijvend mengsel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Zaaidichtheid: 50 kg/ha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Zaaien van februari-oktober</a:t>
            </a:r>
          </a:p>
          <a:p>
            <a:r>
              <a:rPr lang="nl-BE" sz="1200" dirty="0"/>
              <a:t>      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Verpakking: 15 kg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422C5A31-D3F8-D545-9B85-E1352135C80D}"/>
              </a:ext>
            </a:extLst>
          </p:cNvPr>
          <p:cNvSpPr txBox="1"/>
          <p:nvPr/>
        </p:nvSpPr>
        <p:spPr>
          <a:xfrm>
            <a:off x="7598979" y="2089871"/>
            <a:ext cx="1213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2AD3CD9-E6AA-5141-A2B1-A45E207911B3}"/>
              </a:ext>
            </a:extLst>
          </p:cNvPr>
          <p:cNvSpPr txBox="1"/>
          <p:nvPr/>
        </p:nvSpPr>
        <p:spPr>
          <a:xfrm>
            <a:off x="740983" y="9499049"/>
            <a:ext cx="1008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>
                <a:solidFill>
                  <a:schemeClr val="bg1">
                    <a:lumMod val="50000"/>
                  </a:schemeClr>
                </a:solidFill>
              </a:rPr>
              <a:t>Maaien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872F289-6B39-5649-9CC6-F5466D416A0C}"/>
              </a:ext>
            </a:extLst>
          </p:cNvPr>
          <p:cNvSpPr txBox="1"/>
          <p:nvPr/>
        </p:nvSpPr>
        <p:spPr>
          <a:xfrm>
            <a:off x="2254967" y="9499049"/>
            <a:ext cx="1120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Beweiden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8CF7090B-2BF1-BA41-8F92-310DAA843CEE}"/>
              </a:ext>
            </a:extLst>
          </p:cNvPr>
          <p:cNvSpPr txBox="1"/>
          <p:nvPr/>
        </p:nvSpPr>
        <p:spPr>
          <a:xfrm>
            <a:off x="3791612" y="9499049"/>
            <a:ext cx="1120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>
                <a:solidFill>
                  <a:schemeClr val="bg1">
                    <a:lumMod val="50000"/>
                  </a:schemeClr>
                </a:solidFill>
              </a:rPr>
              <a:t>Tijdelijk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579A2BCC-36D5-5241-B3B2-E0D5F0FF39C0}"/>
              </a:ext>
            </a:extLst>
          </p:cNvPr>
          <p:cNvSpPr txBox="1"/>
          <p:nvPr/>
        </p:nvSpPr>
        <p:spPr>
          <a:xfrm>
            <a:off x="5359788" y="9501347"/>
            <a:ext cx="11203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Blijvend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876FFDCB-5393-BD4E-86F5-27B200AD2D40}"/>
              </a:ext>
            </a:extLst>
          </p:cNvPr>
          <p:cNvSpPr txBox="1"/>
          <p:nvPr/>
        </p:nvSpPr>
        <p:spPr>
          <a:xfrm>
            <a:off x="3553152" y="8371927"/>
            <a:ext cx="3304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rgbClr val="92D050"/>
                </a:solidFill>
              </a:rPr>
              <a:t>Engels raaigras </a:t>
            </a:r>
            <a:r>
              <a:rPr lang="nl-BE" sz="1200" dirty="0" err="1">
                <a:solidFill>
                  <a:srgbClr val="92D050"/>
                </a:solidFill>
              </a:rPr>
              <a:t>tetraploïd</a:t>
            </a:r>
            <a:r>
              <a:rPr lang="nl-BE" sz="1200" dirty="0">
                <a:solidFill>
                  <a:srgbClr val="92D050"/>
                </a:solidFill>
              </a:rPr>
              <a:t> 60%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>
                <a:solidFill>
                  <a:schemeClr val="accent2"/>
                </a:solidFill>
              </a:rPr>
              <a:t>Engels raaigras diploïd 40%</a:t>
            </a:r>
          </a:p>
        </p:txBody>
      </p:sp>
      <p:pic>
        <p:nvPicPr>
          <p:cNvPr id="29" name="Afbeelding 28">
            <a:extLst>
              <a:ext uri="{FF2B5EF4-FFF2-40B4-BE49-F238E27FC236}">
                <a16:creationId xmlns:a16="http://schemas.microsoft.com/office/drawing/2014/main" id="{8E5837DF-3B8E-A24C-8116-47A908EE1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190" y="9451434"/>
            <a:ext cx="377874" cy="360835"/>
          </a:xfrm>
          <a:prstGeom prst="rect">
            <a:avLst/>
          </a:prstGeom>
        </p:spPr>
      </p:pic>
      <p:sp>
        <p:nvSpPr>
          <p:cNvPr id="33" name="Ovaal 32">
            <a:extLst>
              <a:ext uri="{FF2B5EF4-FFF2-40B4-BE49-F238E27FC236}">
                <a16:creationId xmlns:a16="http://schemas.microsoft.com/office/drawing/2014/main" id="{687A7733-2096-6A43-AB86-8A09442870B8}"/>
              </a:ext>
            </a:extLst>
          </p:cNvPr>
          <p:cNvSpPr/>
          <p:nvPr/>
        </p:nvSpPr>
        <p:spPr>
          <a:xfrm>
            <a:off x="3469807" y="9499386"/>
            <a:ext cx="327658" cy="312883"/>
          </a:xfrm>
          <a:prstGeom prst="ellips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7AAC9196-8B7E-6A42-A4E3-89821D7198E7}"/>
              </a:ext>
            </a:extLst>
          </p:cNvPr>
          <p:cNvSpPr txBox="1"/>
          <p:nvPr/>
        </p:nvSpPr>
        <p:spPr>
          <a:xfrm>
            <a:off x="124151" y="5112733"/>
            <a:ext cx="3363365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200" dirty="0"/>
              <a:t>   Voor intensieve uitbating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Het ganse jaar door smakelijk gras met topopbrengsten</a:t>
            </a:r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Uitstekende kroonroestresistentie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Snelle installatie en hergroei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Perfecte wintervastheid en lange leefbaarheid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Meer melk door zeer hoge voederwaarde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200" dirty="0"/>
              <a:t>Begrazen en maaien met nadruk op begrazen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1200" dirty="0"/>
          </a:p>
          <a:p>
            <a:endParaRPr lang="nl-BE" sz="1200" dirty="0"/>
          </a:p>
        </p:txBody>
      </p:sp>
      <p:pic>
        <p:nvPicPr>
          <p:cNvPr id="28" name="Afbeelding 27">
            <a:extLst>
              <a:ext uri="{FF2B5EF4-FFF2-40B4-BE49-F238E27FC236}">
                <a16:creationId xmlns:a16="http://schemas.microsoft.com/office/drawing/2014/main" id="{E30A9A70-278A-D54D-BD24-54F1F7A1F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6639" y="9457130"/>
            <a:ext cx="377874" cy="360835"/>
          </a:xfrm>
          <a:prstGeom prst="rect">
            <a:avLst/>
          </a:prstGeom>
        </p:spPr>
      </p:pic>
      <p:sp>
        <p:nvSpPr>
          <p:cNvPr id="32" name="Rechthoek 31">
            <a:extLst>
              <a:ext uri="{FF2B5EF4-FFF2-40B4-BE49-F238E27FC236}">
                <a16:creationId xmlns:a16="http://schemas.microsoft.com/office/drawing/2014/main" id="{C469C85A-F877-CE4D-9E0F-B72D14025CE8}"/>
              </a:ext>
            </a:extLst>
          </p:cNvPr>
          <p:cNvSpPr/>
          <p:nvPr/>
        </p:nvSpPr>
        <p:spPr>
          <a:xfrm>
            <a:off x="0" y="207909"/>
            <a:ext cx="6858000" cy="644335"/>
          </a:xfrm>
          <a:prstGeom prst="rect">
            <a:avLst/>
          </a:prstGeom>
          <a:solidFill>
            <a:srgbClr val="C08F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2800" b="1" dirty="0">
                <a:solidFill>
                  <a:schemeClr val="bg1"/>
                </a:solidFill>
              </a:rPr>
              <a:t> </a:t>
            </a:r>
            <a:r>
              <a:rPr lang="nl-BE" sz="2000" b="1" dirty="0">
                <a:solidFill>
                  <a:schemeClr val="bg1"/>
                </a:solidFill>
              </a:rPr>
              <a:t>PRO-STAR® </a:t>
            </a:r>
            <a:r>
              <a:rPr lang="nl-BE" sz="2800" b="1" dirty="0">
                <a:solidFill>
                  <a:schemeClr val="bg1"/>
                </a:solidFill>
              </a:rPr>
              <a:t>SUPERMILK</a:t>
            </a:r>
          </a:p>
        </p:txBody>
      </p: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4E8F74B0-0F3D-AE44-B93A-392639BF2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630" y="8034512"/>
            <a:ext cx="704344" cy="1257597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FC2E1DF3-D028-684E-9223-C13DBA8808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382" b="26204"/>
          <a:stretch/>
        </p:blipFill>
        <p:spPr>
          <a:xfrm>
            <a:off x="-4297" y="1552527"/>
            <a:ext cx="6858000" cy="2993058"/>
          </a:xfrm>
          <a:prstGeom prst="rect">
            <a:avLst/>
          </a:prstGeom>
        </p:spPr>
      </p:pic>
      <p:sp>
        <p:nvSpPr>
          <p:cNvPr id="35" name="Ovaal 34">
            <a:extLst>
              <a:ext uri="{FF2B5EF4-FFF2-40B4-BE49-F238E27FC236}">
                <a16:creationId xmlns:a16="http://schemas.microsoft.com/office/drawing/2014/main" id="{CFE63376-F2C5-C44B-AEEC-0C2634BFF0B0}"/>
              </a:ext>
            </a:extLst>
          </p:cNvPr>
          <p:cNvSpPr/>
          <p:nvPr/>
        </p:nvSpPr>
        <p:spPr>
          <a:xfrm>
            <a:off x="432170" y="9496118"/>
            <a:ext cx="327658" cy="312883"/>
          </a:xfrm>
          <a:prstGeom prst="ellipse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7252952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5941</TotalTime>
  <Words>1565</Words>
  <Application>Microsoft Office PowerPoint</Application>
  <PresentationFormat>A4 (210 x 297 mm)</PresentationFormat>
  <Paragraphs>568</Paragraphs>
  <Slides>20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Kantoorthema</vt:lpstr>
      <vt:lpstr>Budgetmengsel</vt:lpstr>
      <vt:lpstr>Intensief maaimengsel voor twee winters</vt:lpstr>
      <vt:lpstr>Maaimengsel voor max. 2 sneden met hoge energie- &amp; eiwitwaarde </vt:lpstr>
      <vt:lpstr>Budgetvriendelijk mengsel van Italiaans met Engels raaigras</vt:lpstr>
      <vt:lpstr>Tijdelijk topmengsel</vt:lpstr>
      <vt:lpstr>Tijdelijk topmengsel met klaver</vt:lpstr>
      <vt:lpstr>Intensief maaimengsel voor drie winters </vt:lpstr>
      <vt:lpstr>PowerPoint-presentatie</vt:lpstr>
      <vt:lpstr>Knolvoetresistent</vt:lpstr>
      <vt:lpstr>Kwalitatief ruwvoedermengsel</vt:lpstr>
      <vt:lpstr>Universeel mengsel, knolvoetresistent</vt:lpstr>
      <vt:lpstr>Ideale groenbedekker voor de akkerbouwer</vt:lpstr>
      <vt:lpstr>Knolvoetresistent, specifiek voor rotatie kolen</vt:lpstr>
      <vt:lpstr>Snelste en meest productieve ruwvoederproducent</vt:lpstr>
      <vt:lpstr>Boomgaardmengsel</vt:lpstr>
      <vt:lpstr>Blijvende maaiweide</vt:lpstr>
      <vt:lpstr>Gezond gras voor paarden en schapen</vt:lpstr>
      <vt:lpstr>Doorzaaimengsel</vt:lpstr>
      <vt:lpstr>Veelzijdig weidemengsel</vt:lpstr>
      <vt:lpstr>All-round topkwaliteit en smakelijkheid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Tijdelijk topmengsel</dc:title>
  <dc:creator>veerlevandaele1@gmail.com</dc:creator>
  <cp:lastModifiedBy>Laurent Mahieu - Demagri</cp:lastModifiedBy>
  <cp:revision>133</cp:revision>
  <cp:lastPrinted>2026-06-23T07:25:12Z</cp:lastPrinted>
  <dcterms:created xsi:type="dcterms:W3CDTF">2019-05-21T11:49:11Z</dcterms:created>
  <dcterms:modified xsi:type="dcterms:W3CDTF">2026-06-23T07:37:42Z</dcterms:modified>
</cp:coreProperties>
</file>